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51"/>
  </p:handoutMasterIdLst>
  <p:sldIdLst>
    <p:sldId id="256" r:id="rId3"/>
    <p:sldId id="295" r:id="rId4"/>
    <p:sldId id="294" r:id="rId5"/>
    <p:sldId id="296" r:id="rId6"/>
    <p:sldId id="257" r:id="rId7"/>
    <p:sldId id="258" r:id="rId8"/>
    <p:sldId id="259" r:id="rId9"/>
    <p:sldId id="260" r:id="rId10"/>
    <p:sldId id="261" r:id="rId11"/>
    <p:sldId id="262" r:id="rId12"/>
    <p:sldId id="263" r:id="rId13"/>
    <p:sldId id="264" r:id="rId14"/>
    <p:sldId id="265" r:id="rId15"/>
    <p:sldId id="301" r:id="rId16"/>
    <p:sldId id="266" r:id="rId17"/>
    <p:sldId id="267" r:id="rId18"/>
    <p:sldId id="299" r:id="rId19"/>
    <p:sldId id="300" r:id="rId20"/>
    <p:sldId id="302"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7"/>
    <p:sldId id="293" r:id="rId48"/>
    <p:sldId id="297" r:id="rId49"/>
    <p:sldId id="298"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91"/>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notesMaster" Target="notesMasters/notesMaster1.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Consolas" panose="020B06090202040302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Consolas" panose="020B0609020204030204" charset="0"/>
              </a:rPr>
            </a:fld>
            <a:endParaRPr lang="zh-CN" altLang="en-US">
              <a:cs typeface="Consolas" panose="020B06090202040302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Consolas" panose="020B06090202040302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Consolas" panose="020B0609020204030204" charset="0"/>
              </a:rPr>
            </a:fld>
            <a:endParaRPr lang="zh-CN" altLang="en-US">
              <a:cs typeface="Consolas" panose="020B0609020204030204" charset="0"/>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129 423,'0'-3,"0"0,0 0,3 0,0 0,0 2,0 1,-1 3,0 1,-2 0,1 0,-3 0,-1-3,0 0,0-4,3-1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153 670,'2'-3,"2"2,-1 1,0 2,-1 1,-1 0,1 0,-1 0,-1 0,-3 0,2 0,-2-2,0-1,0-1,2-2,0 0,1 0,0 0,0 0,0-1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19:28:44"/>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174 504,'5'2,"0"-1,1 1,-2-2,0 1,0-1,1 0,0 2,-1-1,1-1,1 0,-1 2,4-2,-1 0,-4 0,1 0,-1 0,1-1,-2 0,0 1,0 0,0 0,0 1,0-2,4 0,-1 2,-3-1,0 1,1-1,0 0,0-1,2 4,-3-3,0 0,0 0,1 0,6 1,-5 0,-1-1,0 0,0 1,1-1,5 1,-4 1,-1 1,1 0,2 2,-2-4,-1-2,1 0,3 0,1-1,3 2,2-5,-6 4,1 4,-1-6,0-1,-5 4,0 0,2 0,-3-1,1-3,1 6,-1-2,-1-3,0 1,0 0,1-1,-2 0,1 0,1-1,1-4,-4 5,1-2,-1 1,0 1,0 0,-1-5,0 5,-3-4,0 3,-3 0,-1 2,1 1,3 1,0-2,-3 2,0 0,3 0,-1 0,0 0,-1 0,-3 0,1 0,0 0,0-1,-1 1,-2 0,-1-3,1 5,-2-1,3 2,1-3,0 3,3-3,2 1,1-4,-2 4,-1 0,-2 1,2-2,-2 1,1-1,3 0,-1 0,0 1,1-1,-2-1,-1 4,3-3,0 0,-2 0,2 0,-3 1,-2-1,0 2,5-1,-3-1,3 0,0 1,-2 1,2-1,0 1,-2 0,2-2,-1 2,1-2,-1 0,0 0,-1 0,2-2,0 2,0 1,0-1,0 0,-2 1,2-1,0-1,-1 0,0 1,1 3,0-4,-1 1,1 0,-1 1,2 2,-1-3,-1 2,1-2,-1 3,3 0,-3-1,0 1,3 0,1 0,0 0,0 0,1 0,0 0,1 0,1-2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19:28:44"/>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307 803,'6'2,"-1"-1,3-4,-3 3,2 3,0-3,3 0,-5 0,4 3,-2-3,1-1,-4 1,0 0,3 5,0-6,-1 2,-1 0,-1-2,0 1,2 0,-2 0,1 0,-1 0,1 0,1-2,1 0,2-3,-1 5,1 0,-1-2,-1 1,1 5,-2-6,-1 4,3-6,-3 4,0 0,3 2,-3-2,-2 0,2 0,0-1,-1 3,1-2,2 3,0-5,-1 2,1 3,0 0,0-2,-1 1,-2-1,2 2,1-4,-4 2,3-2,-2-1,0 2,4-6,-4 5,-1-3,0 3,0-2,-1-2,-1 0,0 2,-1 0,0 0,-3 1,0-2,-1 4,0 0,1 0,-3-3,2 3,1 0,-1-3,1 3,-1-1,-1 1,-2 0,0-1,3 1,-3-2,-1 3,2 0,-2-1,1 0,-1 0,1 0,3-1,1 1,-2 0,2 0,-6-1,4 1,-2-5,0 5,-3 0,1-2,2 2,0 1,2-1,0 1,1-1,0 0,0 1,1 1,-2-2,1-2,-5 3,2-2,1-1,1 3,-6 2,4-2,-3 3,1-2,1-2,1 1,2 3,2-3,-1-1,0-1,-1 0,1-2,-1 0,2 3,-3-5,2 5,1 0,0 1,0-2,0 1,-1 0,1 2,0-1,0 0,0 1,-1 2,1-1,1 0,-1 0,2 0,1 0,-2 1,2-1,2 1,1 1,0-4,1-1,-1-1,0 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19:28:44"/>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1089 684,'1'3,"3"-3,-1 2,1-3,2 2,-1-1,0 0,3-3,-2 3,-2 0,1 0,1-4,0 4,0-2,-3 1,3 1,-2-1,0 1,6-1,-6 0,0 2,0-1,-1-1,0 3,2-4,-1 4,1-4,0 3,-2-2,0 2,0-1,0 0,3-2,-1 2,1 2,-3-2,1 0,0 1,0-1,0 1,1-1,-1 0,2 0,1 0,0 0,0 0,0 0,-1 0,-2 0,0 2,-1-1,1 0,-1 1,2-1,0-1,0 0,4 2,-4-1,1 0,3-6,-4 5,-1-3,4 7,-4-5,3-2,-2 3,-1 0,0-1,1 1,-1 0,0 0,0-1,0 1,-1 0,1 1,-1 0,0-1,1-1,-1 2,1-1,-1 0,-3-3,1 0,1-3,-1 0,-1 0,0 2,-2-4,-1 4,0 3,0 0,0 1,0 0,-2 1,1-1,1 0,-1 0,1 0,-1 2,0-2,0-1,-1 1,2 0,-2 0,1 0,-2 4,2-3,-1-3,0 4,1-2,-1 0,0 0,-1 3,3-3,-1-1,1 1,-2-1,-1 0,1 0,2 0,-2 1,2-1,0 1,0-2,-1 3,0-2,1 1,0 0,0 0,-1 2,0-2,1 0,-3 0,3 0,-2 3,-1-5,3 2,0 0,-1 2,1-2,-1 0,0 0,-1 0,-2 0,3-2,-1 1,1 1,0 0,-1 1,-1-3,1 1,-2 1,3 0,1 0,-1 0,1-1,0 1,0 1,-1-1,0 0,0 0,1 0,-3 0,1 0,1 0,-2 2,2-2,0 0,0 0,1 0,0 0,0 1,-1-1,-1 0,2 1,-1 1,-1-2,1 0,1 0,0 2,0-2,0 0,0 1,0-1,0 0,0 2,2 1,-1 1,2 0,0-1,4 3,-2-2,1-1,0-1,0 0,-1 1,1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147 424,'2'4,"0"0,1-1,0 1,-1 0,1 1,-2 0,2-3,-2 2,2-1,-1 0,1-1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177 467,'0'-3,"3"3,0-1,0 2,-2 4,0-2,-4-1,0 1,-1-1,3-5,1 0,-2 0,2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148 590,'0'-3,"-1"0,1 0,4 1,-1 1,0 1,0 2,0 0,-2 2,0-1,-1 0,0 1,-4-3,1 0,-1-4,3 0,0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153 597,'-2'4,"0"-1,-1 0,0 0,0-2,0 2,1 0,-1-1,0 0,0 1,2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124 627,'1'-3,"2"2,0 0,1 2,-2 2,0 1,-2 0,-3 2,0-4,0-2,2-3,-2 1,1-1,2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167 596,'2'3,"1"2,0-4,-1 2,1 0,0 0,-3 1,3-3,-3 2</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186 619,'3'-3,"1"3,-1 2,-3 1,0 0,0 2,-2-1,-1-3,0 0,0-5,1 1,3-2,0 2,2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0-29T21:22:0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136 640,'0'3,"2"1,0-1,0 0,0 0,0 1,-1-1,2 1,-1-1,-1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Consolas" panose="020B060902020403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Consolas" panose="020B060902020403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Consolas" panose="020B060902020403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Consolas" panose="020B060902020403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Consolas" panose="020B0609020204030204" charset="0"/>
      </a:defRPr>
    </a:lvl1pPr>
    <a:lvl2pPr marL="457200" algn="l" defTabSz="914400" rtl="0" eaLnBrk="1" latinLnBrk="0" hangingPunct="1">
      <a:defRPr sz="1200" kern="1200">
        <a:solidFill>
          <a:schemeClr val="tx1"/>
        </a:solidFill>
        <a:latin typeface="+mn-lt"/>
        <a:ea typeface="+mn-ea"/>
        <a:cs typeface="Consolas" panose="020B0609020204030204" charset="0"/>
      </a:defRPr>
    </a:lvl2pPr>
    <a:lvl3pPr marL="914400" algn="l" defTabSz="914400" rtl="0" eaLnBrk="1" latinLnBrk="0" hangingPunct="1">
      <a:defRPr sz="1200" kern="1200">
        <a:solidFill>
          <a:schemeClr val="tx1"/>
        </a:solidFill>
        <a:latin typeface="+mn-lt"/>
        <a:ea typeface="+mn-ea"/>
        <a:cs typeface="Consolas" panose="020B0609020204030204" charset="0"/>
      </a:defRPr>
    </a:lvl3pPr>
    <a:lvl4pPr marL="1371600" algn="l" defTabSz="914400" rtl="0" eaLnBrk="1" latinLnBrk="0" hangingPunct="1">
      <a:defRPr sz="1200" kern="1200">
        <a:solidFill>
          <a:schemeClr val="tx1"/>
        </a:solidFill>
        <a:latin typeface="+mn-lt"/>
        <a:ea typeface="+mn-ea"/>
        <a:cs typeface="Consolas" panose="020B0609020204030204" charset="0"/>
      </a:defRPr>
    </a:lvl4pPr>
    <a:lvl5pPr marL="1828800" algn="l" defTabSz="914400" rtl="0" eaLnBrk="1" latinLnBrk="0" hangingPunct="1">
      <a:defRPr sz="1200" kern="1200">
        <a:solidFill>
          <a:schemeClr val="tx1"/>
        </a:solidFill>
        <a:latin typeface="+mn-lt"/>
        <a:ea typeface="+mn-ea"/>
        <a:cs typeface="Consolas" panose="020B0609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Consolas" panose="020B0609020204030204" charset="0"/>
                <a:ea typeface="等线" panose="02010600030101010101" charset="-122"/>
                <a:cs typeface="Consolas" panose="020B06090202040302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Consolas" panose="020B0609020204030204" charset="0"/>
                <a:ea typeface="等线" panose="02010600030101010101" charset="-122"/>
                <a:cs typeface="Consolas" panose="020B06090202040302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Consolas" panose="020B0609020204030204" charset="0"/>
                <a:ea typeface="等线" panose="02010600030101010101" charset="-122"/>
                <a:cs typeface="Consolas" panose="020B06090202040302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Consolas" panose="020B0609020204030204" charset="0"/>
          <a:ea typeface="等线" panose="02010600030101010101" charset="-122"/>
          <a:cs typeface="Consolas" panose="020B06090202040302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Consolas" panose="020B0609020204030204" charset="0"/>
          <a:ea typeface="等线" panose="02010600030101010101" charset="-122"/>
          <a:cs typeface="Consolas" panose="020B06090202040302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Consolas" panose="020B0609020204030204" charset="0"/>
          <a:ea typeface="等线" panose="02010600030101010101" charset="-122"/>
          <a:cs typeface="Consolas" panose="020B06090202040302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Consolas" panose="020B0609020204030204" charset="0"/>
          <a:ea typeface="等线" panose="02010600030101010101" charset="-122"/>
          <a:cs typeface="Consolas" panose="020B06090202040302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Consolas" panose="020B0609020204030204" charset="0"/>
          <a:ea typeface="等线" panose="02010600030101010101" charset="-122"/>
          <a:cs typeface="Consolas" panose="020B06090202040302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Consolas" panose="020B0609020204030204" charset="0"/>
          <a:ea typeface="等线" panose="02010600030101010101" charset="-122"/>
          <a:cs typeface="Consolas" panose="020B0609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2.xml"/><Relationship Id="rId2" Type="http://schemas.openxmlformats.org/officeDocument/2006/relationships/image" Target="../media/image2.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customXml" Target="../ink/ink4.xml"/><Relationship Id="rId7" Type="http://schemas.openxmlformats.org/officeDocument/2006/relationships/image" Target="../media/image16.png"/><Relationship Id="rId6" Type="http://schemas.openxmlformats.org/officeDocument/2006/relationships/customXml" Target="../ink/ink3.xml"/><Relationship Id="rId5" Type="http://schemas.openxmlformats.org/officeDocument/2006/relationships/image" Target="../media/image15.png"/><Relationship Id="rId4" Type="http://schemas.openxmlformats.org/officeDocument/2006/relationships/customXml" Target="../ink/ink2.xml"/><Relationship Id="rId3" Type="http://schemas.openxmlformats.org/officeDocument/2006/relationships/image" Target="../media/image14.png"/><Relationship Id="rId23" Type="http://schemas.openxmlformats.org/officeDocument/2006/relationships/slideLayout" Target="../slideLayouts/slideLayout2.xml"/><Relationship Id="rId22" Type="http://schemas.openxmlformats.org/officeDocument/2006/relationships/tags" Target="../tags/tag83.xml"/><Relationship Id="rId21" Type="http://schemas.openxmlformats.org/officeDocument/2006/relationships/image" Target="../media/image23.png"/><Relationship Id="rId20" Type="http://schemas.openxmlformats.org/officeDocument/2006/relationships/customXml" Target="../ink/ink10.xml"/><Relationship Id="rId2" Type="http://schemas.openxmlformats.org/officeDocument/2006/relationships/customXml" Target="../ink/ink1.xml"/><Relationship Id="rId19" Type="http://schemas.openxmlformats.org/officeDocument/2006/relationships/image" Target="../media/image22.png"/><Relationship Id="rId18" Type="http://schemas.openxmlformats.org/officeDocument/2006/relationships/customXml" Target="../ink/ink9.xml"/><Relationship Id="rId17" Type="http://schemas.openxmlformats.org/officeDocument/2006/relationships/image" Target="../media/image21.png"/><Relationship Id="rId16" Type="http://schemas.openxmlformats.org/officeDocument/2006/relationships/customXml" Target="../ink/ink8.xml"/><Relationship Id="rId15" Type="http://schemas.openxmlformats.org/officeDocument/2006/relationships/image" Target="../media/image20.png"/><Relationship Id="rId14" Type="http://schemas.openxmlformats.org/officeDocument/2006/relationships/customXml" Target="../ink/ink7.xml"/><Relationship Id="rId13" Type="http://schemas.openxmlformats.org/officeDocument/2006/relationships/image" Target="../media/image19.png"/><Relationship Id="rId12" Type="http://schemas.openxmlformats.org/officeDocument/2006/relationships/customXml" Target="../ink/ink6.xml"/><Relationship Id="rId11" Type="http://schemas.openxmlformats.org/officeDocument/2006/relationships/image" Target="../media/image18.png"/><Relationship Id="rId10" Type="http://schemas.openxmlformats.org/officeDocument/2006/relationships/customXml" Target="../ink/ink5.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6.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9.xml"/><Relationship Id="rId2" Type="http://schemas.openxmlformats.org/officeDocument/2006/relationships/image" Target="../media/image33.jpe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image" Target="../media/image38.png"/><Relationship Id="rId7" Type="http://schemas.openxmlformats.org/officeDocument/2006/relationships/customXml" Target="../ink/ink13.xml"/><Relationship Id="rId6" Type="http://schemas.openxmlformats.org/officeDocument/2006/relationships/image" Target="../media/image37.png"/><Relationship Id="rId5" Type="http://schemas.openxmlformats.org/officeDocument/2006/relationships/customXml" Target="../ink/ink12.xml"/><Relationship Id="rId4" Type="http://schemas.openxmlformats.org/officeDocument/2006/relationships/image" Target="../media/image36.png"/><Relationship Id="rId3" Type="http://schemas.openxmlformats.org/officeDocument/2006/relationships/customXml" Target="../ink/ink11.xml"/><Relationship Id="rId2" Type="http://schemas.openxmlformats.org/officeDocument/2006/relationships/image" Target="../media/image35.png"/><Relationship Id="rId10" Type="http://schemas.openxmlformats.org/officeDocument/2006/relationships/slideLayout" Target="../slideLayouts/slideLayout2.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39.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6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6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4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image" Target="../media/image41.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image" Target="../media/image41.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image" Target="../media/image41.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41.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image" Target="../media/image41.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1.xml"/><Relationship Id="rId2" Type="http://schemas.openxmlformats.org/officeDocument/2006/relationships/image" Target="../media/image43.png"/><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p>
            <a:r>
              <a:rPr lang="zh-CN" altLang="zh-CN"/>
              <a:t>二叉树重难点讲解</a:t>
            </a:r>
            <a:endParaRPr lang="zh-CN" altLang="zh-CN"/>
          </a:p>
        </p:txBody>
      </p:sp>
      <p:sp>
        <p:nvSpPr>
          <p:cNvPr id="3" name="副标题 2"/>
          <p:cNvSpPr>
            <a:spLocks noGrp="1"/>
          </p:cNvSpPr>
          <p:nvPr>
            <p:ph type="subTitle" idx="1"/>
            <p:custDataLst>
              <p:tags r:id="rId3"/>
            </p:custDataLst>
          </p:nvPr>
        </p:nvSpPr>
        <p:spPr/>
        <p:txBody>
          <a:bodyPr/>
          <a:p>
            <a:r>
              <a:rPr lang="zh-CN" altLang="en-US">
                <a:solidFill>
                  <a:schemeClr val="bg1">
                    <a:lumMod val="85000"/>
                  </a:schemeClr>
                </a:solidFill>
              </a:rPr>
              <a:t>颜伟业，曹沐阳</a:t>
            </a:r>
            <a:endParaRPr lang="zh-CN" altLang="en-US">
              <a:solidFill>
                <a:schemeClr val="bg1">
                  <a:lumMod val="85000"/>
                </a:schemeClr>
              </a:solidFill>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sp>
        <p:nvSpPr>
          <p:cNvPr id="3" name="内容占位符 2"/>
          <p:cNvSpPr>
            <a:spLocks noGrp="1"/>
          </p:cNvSpPr>
          <p:nvPr>
            <p:ph idx="1"/>
          </p:nvPr>
        </p:nvSpPr>
        <p:spPr/>
        <p:txBody>
          <a:bodyPr/>
          <a:p>
            <a:r>
              <a:rPr lang="zh-CN" altLang="en-US"/>
              <a:t>先序序列</a:t>
            </a:r>
            <a:r>
              <a:rPr lang="en-US" altLang="zh-CN"/>
              <a:t> </a:t>
            </a:r>
            <a:r>
              <a:rPr lang="en-US" altLang="zh-CN" b="1" u="sng">
                <a:solidFill>
                  <a:srgbClr val="FF0000"/>
                </a:solidFill>
                <a:sym typeface="+mn-ea"/>
              </a:rPr>
              <a:t>D</a:t>
            </a:r>
            <a:r>
              <a:rPr lang="en-US" altLang="zh-CN">
                <a:sym typeface="+mn-ea"/>
              </a:rPr>
              <a:t>HIKJ</a:t>
            </a:r>
            <a:endParaRPr lang="en-US" altLang="zh-CN">
              <a:sym typeface="+mn-ea"/>
            </a:endParaRPr>
          </a:p>
          <a:p>
            <a:r>
              <a:rPr lang="zh-CN" altLang="en-US"/>
              <a:t>中序序列</a:t>
            </a:r>
            <a:r>
              <a:rPr lang="en-US" altLang="zh-CN"/>
              <a:t> </a:t>
            </a:r>
            <a:r>
              <a:rPr lang="en-US" altLang="zh-CN">
                <a:sym typeface="+mn-ea"/>
              </a:rPr>
              <a:t>HKIJ</a:t>
            </a:r>
            <a:r>
              <a:rPr lang="en-US" altLang="zh-CN" b="1" u="sng">
                <a:solidFill>
                  <a:srgbClr val="FF0000"/>
                </a:solidFill>
                <a:sym typeface="+mn-ea"/>
              </a:rPr>
              <a:t>D</a:t>
            </a:r>
            <a:endParaRPr lang="en-US" altLang="zh-CN">
              <a:sym typeface="+mn-ea"/>
            </a:endParaRPr>
          </a:p>
          <a:p>
            <a:endParaRPr lang="en-US" altLang="zh-CN"/>
          </a:p>
          <a:p>
            <a:endParaRPr lang="en-US" altLang="zh-CN"/>
          </a:p>
        </p:txBody>
      </p:sp>
      <p:sp>
        <p:nvSpPr>
          <p:cNvPr id="4" name="文本框 3"/>
          <p:cNvSpPr txBox="1"/>
          <p:nvPr/>
        </p:nvSpPr>
        <p:spPr>
          <a:xfrm>
            <a:off x="7347585" y="4420235"/>
            <a:ext cx="1038225" cy="368300"/>
          </a:xfrm>
          <a:prstGeom prst="rect">
            <a:avLst/>
          </a:prstGeom>
          <a:noFill/>
        </p:spPr>
        <p:txBody>
          <a:bodyPr wrap="square" rtlCol="0">
            <a:spAutoFit/>
          </a:bodyPr>
          <a:p>
            <a:r>
              <a:rPr lang="en-US" altLang="zh-CN"/>
              <a:t>C</a:t>
            </a:r>
            <a:endParaRPr lang="en-US" altLang="zh-CN"/>
          </a:p>
        </p:txBody>
      </p:sp>
      <p:sp>
        <p:nvSpPr>
          <p:cNvPr id="6" name="文本框 5"/>
          <p:cNvSpPr txBox="1"/>
          <p:nvPr/>
        </p:nvSpPr>
        <p:spPr>
          <a:xfrm>
            <a:off x="7031355" y="5219700"/>
            <a:ext cx="1276985" cy="6451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a:sym typeface="+mn-ea"/>
              </a:rPr>
              <a:t>先：</a:t>
            </a:r>
            <a:r>
              <a:rPr lang="en-US" altLang="zh-CN">
                <a:sym typeface="+mn-ea"/>
              </a:rPr>
              <a:t>HIKJ</a:t>
            </a:r>
            <a:endParaRPr lang="en-US" altLang="zh-CN">
              <a:sym typeface="+mn-ea"/>
            </a:endParaRPr>
          </a:p>
          <a:p>
            <a:r>
              <a:rPr lang="zh-CN" altLang="en-US">
                <a:sym typeface="+mn-ea"/>
              </a:rPr>
              <a:t>中：</a:t>
            </a:r>
            <a:r>
              <a:rPr lang="en-US" altLang="zh-CN">
                <a:sym typeface="+mn-ea"/>
              </a:rPr>
              <a:t>HKIJ</a:t>
            </a:r>
            <a:endParaRPr lang="zh-CN" altLang="en-US"/>
          </a:p>
        </p:txBody>
      </p:sp>
      <p:cxnSp>
        <p:nvCxnSpPr>
          <p:cNvPr id="8" name="直接连接符 7"/>
          <p:cNvCxnSpPr/>
          <p:nvPr/>
        </p:nvCxnSpPr>
        <p:spPr>
          <a:xfrm>
            <a:off x="7584440" y="4707255"/>
            <a:ext cx="354965" cy="13081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20130" y="3773170"/>
            <a:ext cx="1038225" cy="368300"/>
          </a:xfrm>
          <a:prstGeom prst="rect">
            <a:avLst/>
          </a:prstGeom>
          <a:noFill/>
        </p:spPr>
        <p:txBody>
          <a:bodyPr wrap="square" rtlCol="0">
            <a:spAutoFit/>
          </a:bodyPr>
          <a:p>
            <a:r>
              <a:rPr lang="en-US" altLang="zh-CN"/>
              <a:t>B</a:t>
            </a:r>
            <a:endParaRPr lang="en-US" altLang="zh-CN"/>
          </a:p>
        </p:txBody>
      </p:sp>
      <p:sp>
        <p:nvSpPr>
          <p:cNvPr id="10" name="文本框 9"/>
          <p:cNvSpPr txBox="1"/>
          <p:nvPr/>
        </p:nvSpPr>
        <p:spPr>
          <a:xfrm>
            <a:off x="5140325" y="4608195"/>
            <a:ext cx="435610" cy="368300"/>
          </a:xfrm>
          <a:prstGeom prst="rect">
            <a:avLst/>
          </a:prstGeom>
          <a:noFill/>
        </p:spPr>
        <p:txBody>
          <a:bodyPr wrap="square" rtlCol="0">
            <a:spAutoFit/>
          </a:bodyPr>
          <a:p>
            <a:r>
              <a:rPr lang="en-US" altLang="zh-CN"/>
              <a:t>G</a:t>
            </a:r>
            <a:endParaRPr lang="en-US" altLang="zh-CN"/>
          </a:p>
        </p:txBody>
      </p:sp>
      <p:cxnSp>
        <p:nvCxnSpPr>
          <p:cNvPr id="12" name="直接连接符 11"/>
          <p:cNvCxnSpPr>
            <a:endCxn id="10" idx="0"/>
          </p:cNvCxnSpPr>
          <p:nvPr/>
        </p:nvCxnSpPr>
        <p:spPr>
          <a:xfrm flipH="1">
            <a:off x="5358130" y="4090670"/>
            <a:ext cx="857250" cy="517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11" idx="0"/>
          </p:cNvCxnSpPr>
          <p:nvPr/>
        </p:nvCxnSpPr>
        <p:spPr>
          <a:xfrm>
            <a:off x="6356985" y="4060190"/>
            <a:ext cx="1085215" cy="40957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172585" y="3773170"/>
            <a:ext cx="1038225" cy="368300"/>
          </a:xfrm>
          <a:prstGeom prst="rect">
            <a:avLst/>
          </a:prstGeom>
          <a:noFill/>
        </p:spPr>
        <p:txBody>
          <a:bodyPr wrap="square" rtlCol="0">
            <a:spAutoFit/>
          </a:bodyPr>
          <a:p>
            <a:r>
              <a:rPr lang="en-US" altLang="zh-CN"/>
              <a:t>E</a:t>
            </a:r>
            <a:endParaRPr lang="en-US" altLang="zh-CN"/>
          </a:p>
        </p:txBody>
      </p:sp>
      <p:sp>
        <p:nvSpPr>
          <p:cNvPr id="15" name="文本框 14"/>
          <p:cNvSpPr txBox="1"/>
          <p:nvPr/>
        </p:nvSpPr>
        <p:spPr>
          <a:xfrm>
            <a:off x="4610100" y="4319905"/>
            <a:ext cx="308610" cy="368300"/>
          </a:xfrm>
          <a:prstGeom prst="rect">
            <a:avLst/>
          </a:prstGeom>
          <a:noFill/>
        </p:spPr>
        <p:txBody>
          <a:bodyPr wrap="none" rtlCol="0">
            <a:spAutoFit/>
          </a:bodyPr>
          <a:p>
            <a:r>
              <a:rPr lang="en-US" altLang="zh-CN"/>
              <a:t>F</a:t>
            </a:r>
            <a:endParaRPr lang="en-US" altLang="zh-CN"/>
          </a:p>
        </p:txBody>
      </p:sp>
      <p:cxnSp>
        <p:nvCxnSpPr>
          <p:cNvPr id="16" name="直接连接符 15"/>
          <p:cNvCxnSpPr/>
          <p:nvPr/>
        </p:nvCxnSpPr>
        <p:spPr>
          <a:xfrm>
            <a:off x="4400550" y="4091940"/>
            <a:ext cx="291465" cy="328295"/>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33315" y="3171825"/>
            <a:ext cx="1038225" cy="368300"/>
          </a:xfrm>
          <a:prstGeom prst="rect">
            <a:avLst/>
          </a:prstGeom>
          <a:noFill/>
        </p:spPr>
        <p:txBody>
          <a:bodyPr wrap="square" rtlCol="0">
            <a:spAutoFit/>
          </a:bodyPr>
          <a:p>
            <a:r>
              <a:rPr lang="en-US" altLang="zh-CN"/>
              <a:t>A</a:t>
            </a:r>
            <a:endParaRPr lang="en-US" altLang="zh-CN"/>
          </a:p>
        </p:txBody>
      </p:sp>
      <p:cxnSp>
        <p:nvCxnSpPr>
          <p:cNvPr id="18" name="直接连接符 17"/>
          <p:cNvCxnSpPr>
            <a:stCxn id="17" idx="1"/>
          </p:cNvCxnSpPr>
          <p:nvPr/>
        </p:nvCxnSpPr>
        <p:spPr>
          <a:xfrm flipH="1">
            <a:off x="4328160" y="3355975"/>
            <a:ext cx="605155" cy="41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10810" y="3357245"/>
            <a:ext cx="997585" cy="4159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000365" y="4777740"/>
            <a:ext cx="308610" cy="368300"/>
          </a:xfrm>
          <a:prstGeom prst="rect">
            <a:avLst/>
          </a:prstGeom>
          <a:noFill/>
        </p:spPr>
        <p:txBody>
          <a:bodyPr wrap="none" rtlCol="0">
            <a:spAutoFit/>
          </a:bodyPr>
          <a:p>
            <a:r>
              <a:rPr lang="en-US" altLang="zh-CN"/>
              <a:t>D</a:t>
            </a:r>
            <a:endParaRPr lang="en-US" altLang="zh-CN"/>
          </a:p>
        </p:txBody>
      </p:sp>
      <p:cxnSp>
        <p:nvCxnSpPr>
          <p:cNvPr id="7" name="直接连接符 6"/>
          <p:cNvCxnSpPr>
            <a:stCxn id="5" idx="1"/>
            <a:endCxn id="6" idx="0"/>
          </p:cNvCxnSpPr>
          <p:nvPr/>
        </p:nvCxnSpPr>
        <p:spPr>
          <a:xfrm flipH="1">
            <a:off x="7670165" y="4961890"/>
            <a:ext cx="330200" cy="25781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sp>
        <p:nvSpPr>
          <p:cNvPr id="3" name="内容占位符 2"/>
          <p:cNvSpPr>
            <a:spLocks noGrp="1"/>
          </p:cNvSpPr>
          <p:nvPr>
            <p:ph idx="1"/>
          </p:nvPr>
        </p:nvSpPr>
        <p:spPr/>
        <p:txBody>
          <a:bodyPr/>
          <a:p>
            <a:r>
              <a:rPr lang="zh-CN" altLang="en-US"/>
              <a:t>先序序列</a:t>
            </a:r>
            <a:r>
              <a:rPr lang="en-US" altLang="zh-CN"/>
              <a:t> </a:t>
            </a:r>
            <a:r>
              <a:rPr lang="en-US" altLang="zh-CN" b="1" u="sng">
                <a:solidFill>
                  <a:srgbClr val="FF0000"/>
                </a:solidFill>
                <a:sym typeface="+mn-ea"/>
              </a:rPr>
              <a:t>H</a:t>
            </a:r>
            <a:r>
              <a:rPr lang="en-US" altLang="zh-CN">
                <a:sym typeface="+mn-ea"/>
              </a:rPr>
              <a:t>IKJ</a:t>
            </a:r>
            <a:endParaRPr lang="en-US" altLang="zh-CN">
              <a:sym typeface="+mn-ea"/>
            </a:endParaRPr>
          </a:p>
          <a:p>
            <a:r>
              <a:rPr lang="zh-CN" altLang="en-US"/>
              <a:t>中序序列</a:t>
            </a:r>
            <a:r>
              <a:rPr lang="en-US" altLang="zh-CN"/>
              <a:t> </a:t>
            </a:r>
            <a:r>
              <a:rPr lang="en-US" altLang="zh-CN" b="1" u="sng">
                <a:solidFill>
                  <a:srgbClr val="FF0000"/>
                </a:solidFill>
                <a:sym typeface="+mn-ea"/>
              </a:rPr>
              <a:t>H</a:t>
            </a:r>
            <a:r>
              <a:rPr lang="en-US" altLang="zh-CN">
                <a:sym typeface="+mn-ea"/>
              </a:rPr>
              <a:t>KIJ</a:t>
            </a:r>
            <a:endParaRPr lang="en-US" altLang="zh-CN">
              <a:sym typeface="+mn-ea"/>
            </a:endParaRPr>
          </a:p>
          <a:p>
            <a:endParaRPr lang="en-US" altLang="zh-CN"/>
          </a:p>
          <a:p>
            <a:endParaRPr lang="en-US" altLang="zh-CN"/>
          </a:p>
        </p:txBody>
      </p:sp>
      <p:sp>
        <p:nvSpPr>
          <p:cNvPr id="4" name="文本框 3"/>
          <p:cNvSpPr txBox="1"/>
          <p:nvPr/>
        </p:nvSpPr>
        <p:spPr>
          <a:xfrm>
            <a:off x="7347585" y="4420235"/>
            <a:ext cx="1038225" cy="368300"/>
          </a:xfrm>
          <a:prstGeom prst="rect">
            <a:avLst/>
          </a:prstGeom>
          <a:noFill/>
        </p:spPr>
        <p:txBody>
          <a:bodyPr wrap="square" rtlCol="0">
            <a:spAutoFit/>
          </a:bodyPr>
          <a:p>
            <a:r>
              <a:rPr lang="en-US" altLang="zh-CN"/>
              <a:t>C</a:t>
            </a:r>
            <a:endParaRPr lang="en-US" altLang="zh-CN"/>
          </a:p>
        </p:txBody>
      </p:sp>
      <p:sp>
        <p:nvSpPr>
          <p:cNvPr id="6" name="文本框 5"/>
          <p:cNvSpPr txBox="1"/>
          <p:nvPr/>
        </p:nvSpPr>
        <p:spPr>
          <a:xfrm>
            <a:off x="7939405" y="5514340"/>
            <a:ext cx="1276985" cy="6451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a:sym typeface="+mn-ea"/>
              </a:rPr>
              <a:t>先：</a:t>
            </a:r>
            <a:r>
              <a:rPr lang="en-US" altLang="zh-CN">
                <a:sym typeface="+mn-ea"/>
              </a:rPr>
              <a:t>IKJ</a:t>
            </a:r>
            <a:endParaRPr lang="en-US" altLang="zh-CN">
              <a:sym typeface="+mn-ea"/>
            </a:endParaRPr>
          </a:p>
          <a:p>
            <a:r>
              <a:rPr lang="zh-CN" altLang="en-US">
                <a:sym typeface="+mn-ea"/>
              </a:rPr>
              <a:t>中：</a:t>
            </a:r>
            <a:r>
              <a:rPr lang="en-US" altLang="zh-CN">
                <a:sym typeface="+mn-ea"/>
              </a:rPr>
              <a:t>KIJ</a:t>
            </a:r>
            <a:endParaRPr lang="zh-CN" altLang="en-US"/>
          </a:p>
        </p:txBody>
      </p:sp>
      <p:cxnSp>
        <p:nvCxnSpPr>
          <p:cNvPr id="8" name="直接连接符 7"/>
          <p:cNvCxnSpPr/>
          <p:nvPr/>
        </p:nvCxnSpPr>
        <p:spPr>
          <a:xfrm>
            <a:off x="7584440" y="4707255"/>
            <a:ext cx="354965" cy="13081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20130" y="3773170"/>
            <a:ext cx="1038225" cy="368300"/>
          </a:xfrm>
          <a:prstGeom prst="rect">
            <a:avLst/>
          </a:prstGeom>
          <a:noFill/>
        </p:spPr>
        <p:txBody>
          <a:bodyPr wrap="square" rtlCol="0">
            <a:spAutoFit/>
          </a:bodyPr>
          <a:p>
            <a:r>
              <a:rPr lang="en-US" altLang="zh-CN"/>
              <a:t>B</a:t>
            </a:r>
            <a:endParaRPr lang="en-US" altLang="zh-CN"/>
          </a:p>
        </p:txBody>
      </p:sp>
      <p:sp>
        <p:nvSpPr>
          <p:cNvPr id="10" name="文本框 9"/>
          <p:cNvSpPr txBox="1"/>
          <p:nvPr/>
        </p:nvSpPr>
        <p:spPr>
          <a:xfrm>
            <a:off x="5140325" y="4608195"/>
            <a:ext cx="435610" cy="368300"/>
          </a:xfrm>
          <a:prstGeom prst="rect">
            <a:avLst/>
          </a:prstGeom>
          <a:noFill/>
        </p:spPr>
        <p:txBody>
          <a:bodyPr wrap="square" rtlCol="0">
            <a:spAutoFit/>
          </a:bodyPr>
          <a:p>
            <a:r>
              <a:rPr lang="en-US" altLang="zh-CN"/>
              <a:t>G</a:t>
            </a:r>
            <a:endParaRPr lang="en-US" altLang="zh-CN"/>
          </a:p>
        </p:txBody>
      </p:sp>
      <p:cxnSp>
        <p:nvCxnSpPr>
          <p:cNvPr id="12" name="直接连接符 11"/>
          <p:cNvCxnSpPr>
            <a:endCxn id="10" idx="0"/>
          </p:cNvCxnSpPr>
          <p:nvPr/>
        </p:nvCxnSpPr>
        <p:spPr>
          <a:xfrm flipH="1">
            <a:off x="5358130" y="4090670"/>
            <a:ext cx="857250" cy="517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11" idx="0"/>
          </p:cNvCxnSpPr>
          <p:nvPr/>
        </p:nvCxnSpPr>
        <p:spPr>
          <a:xfrm>
            <a:off x="6356985" y="4060190"/>
            <a:ext cx="1085215" cy="40957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172585" y="3773170"/>
            <a:ext cx="1038225" cy="368300"/>
          </a:xfrm>
          <a:prstGeom prst="rect">
            <a:avLst/>
          </a:prstGeom>
          <a:noFill/>
        </p:spPr>
        <p:txBody>
          <a:bodyPr wrap="square" rtlCol="0">
            <a:spAutoFit/>
          </a:bodyPr>
          <a:p>
            <a:r>
              <a:rPr lang="en-US" altLang="zh-CN"/>
              <a:t>E</a:t>
            </a:r>
            <a:endParaRPr lang="en-US" altLang="zh-CN"/>
          </a:p>
        </p:txBody>
      </p:sp>
      <p:sp>
        <p:nvSpPr>
          <p:cNvPr id="15" name="文本框 14"/>
          <p:cNvSpPr txBox="1"/>
          <p:nvPr/>
        </p:nvSpPr>
        <p:spPr>
          <a:xfrm>
            <a:off x="4610100" y="4319905"/>
            <a:ext cx="308610" cy="368300"/>
          </a:xfrm>
          <a:prstGeom prst="rect">
            <a:avLst/>
          </a:prstGeom>
          <a:noFill/>
        </p:spPr>
        <p:txBody>
          <a:bodyPr wrap="none" rtlCol="0">
            <a:spAutoFit/>
          </a:bodyPr>
          <a:p>
            <a:r>
              <a:rPr lang="en-US" altLang="zh-CN"/>
              <a:t>F</a:t>
            </a:r>
            <a:endParaRPr lang="en-US" altLang="zh-CN"/>
          </a:p>
        </p:txBody>
      </p:sp>
      <p:cxnSp>
        <p:nvCxnSpPr>
          <p:cNvPr id="16" name="直接连接符 15"/>
          <p:cNvCxnSpPr/>
          <p:nvPr/>
        </p:nvCxnSpPr>
        <p:spPr>
          <a:xfrm>
            <a:off x="4400550" y="4091940"/>
            <a:ext cx="291465" cy="328295"/>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33315" y="3171825"/>
            <a:ext cx="1038225" cy="368300"/>
          </a:xfrm>
          <a:prstGeom prst="rect">
            <a:avLst/>
          </a:prstGeom>
          <a:noFill/>
        </p:spPr>
        <p:txBody>
          <a:bodyPr wrap="square" rtlCol="0">
            <a:spAutoFit/>
          </a:bodyPr>
          <a:p>
            <a:r>
              <a:rPr lang="en-US" altLang="zh-CN"/>
              <a:t>A</a:t>
            </a:r>
            <a:endParaRPr lang="en-US" altLang="zh-CN"/>
          </a:p>
        </p:txBody>
      </p:sp>
      <p:cxnSp>
        <p:nvCxnSpPr>
          <p:cNvPr id="18" name="直接连接符 17"/>
          <p:cNvCxnSpPr>
            <a:stCxn id="17" idx="1"/>
          </p:cNvCxnSpPr>
          <p:nvPr/>
        </p:nvCxnSpPr>
        <p:spPr>
          <a:xfrm flipH="1">
            <a:off x="4328160" y="3355975"/>
            <a:ext cx="605155" cy="41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10810" y="3357245"/>
            <a:ext cx="997585" cy="4159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000365" y="4777740"/>
            <a:ext cx="308610" cy="368300"/>
          </a:xfrm>
          <a:prstGeom prst="rect">
            <a:avLst/>
          </a:prstGeom>
          <a:noFill/>
        </p:spPr>
        <p:txBody>
          <a:bodyPr wrap="none" rtlCol="0">
            <a:spAutoFit/>
          </a:bodyPr>
          <a:p>
            <a:r>
              <a:rPr lang="en-US" altLang="zh-CN"/>
              <a:t>D</a:t>
            </a:r>
            <a:endParaRPr lang="en-US" altLang="zh-CN"/>
          </a:p>
        </p:txBody>
      </p:sp>
      <p:cxnSp>
        <p:nvCxnSpPr>
          <p:cNvPr id="7" name="直接连接符 6"/>
          <p:cNvCxnSpPr>
            <a:stCxn id="5" idx="1"/>
          </p:cNvCxnSpPr>
          <p:nvPr/>
        </p:nvCxnSpPr>
        <p:spPr>
          <a:xfrm flipH="1">
            <a:off x="7665720" y="4961890"/>
            <a:ext cx="334645" cy="2413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442200" y="5146040"/>
            <a:ext cx="308610" cy="368300"/>
          </a:xfrm>
          <a:prstGeom prst="rect">
            <a:avLst/>
          </a:prstGeom>
          <a:noFill/>
        </p:spPr>
        <p:txBody>
          <a:bodyPr wrap="none" rtlCol="0">
            <a:spAutoFit/>
          </a:bodyPr>
          <a:p>
            <a:r>
              <a:rPr lang="en-US" altLang="zh-CN"/>
              <a:t>H</a:t>
            </a:r>
            <a:endParaRPr lang="en-US" altLang="zh-CN"/>
          </a:p>
        </p:txBody>
      </p:sp>
      <p:cxnSp>
        <p:nvCxnSpPr>
          <p:cNvPr id="21" name="直接连接符 20"/>
          <p:cNvCxnSpPr>
            <a:endCxn id="6" idx="0"/>
          </p:cNvCxnSpPr>
          <p:nvPr/>
        </p:nvCxnSpPr>
        <p:spPr>
          <a:xfrm>
            <a:off x="7665720" y="5386070"/>
            <a:ext cx="912495" cy="12827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sp>
        <p:nvSpPr>
          <p:cNvPr id="3" name="内容占位符 2"/>
          <p:cNvSpPr>
            <a:spLocks noGrp="1"/>
          </p:cNvSpPr>
          <p:nvPr>
            <p:ph idx="1"/>
          </p:nvPr>
        </p:nvSpPr>
        <p:spPr/>
        <p:txBody>
          <a:bodyPr/>
          <a:p>
            <a:r>
              <a:rPr lang="zh-CN" altLang="en-US"/>
              <a:t>先序序列</a:t>
            </a:r>
            <a:r>
              <a:rPr lang="en-US" altLang="zh-CN"/>
              <a:t> </a:t>
            </a:r>
            <a:r>
              <a:rPr lang="en-US" altLang="zh-CN" b="1" u="sng">
                <a:solidFill>
                  <a:srgbClr val="FF0000"/>
                </a:solidFill>
                <a:sym typeface="+mn-ea"/>
              </a:rPr>
              <a:t>I</a:t>
            </a:r>
            <a:r>
              <a:rPr lang="en-US" altLang="zh-CN">
                <a:sym typeface="+mn-ea"/>
              </a:rPr>
              <a:t>KJ</a:t>
            </a:r>
            <a:endParaRPr lang="en-US" altLang="zh-CN">
              <a:sym typeface="+mn-ea"/>
            </a:endParaRPr>
          </a:p>
          <a:p>
            <a:r>
              <a:rPr lang="zh-CN" altLang="en-US"/>
              <a:t>中序序列</a:t>
            </a:r>
            <a:r>
              <a:rPr lang="en-US" altLang="zh-CN"/>
              <a:t> </a:t>
            </a:r>
            <a:r>
              <a:rPr lang="en-US" altLang="zh-CN">
                <a:sym typeface="+mn-ea"/>
              </a:rPr>
              <a:t>K</a:t>
            </a:r>
            <a:r>
              <a:rPr lang="en-US" altLang="zh-CN" b="1" u="sng">
                <a:solidFill>
                  <a:srgbClr val="FF0000"/>
                </a:solidFill>
                <a:sym typeface="+mn-ea"/>
              </a:rPr>
              <a:t>I</a:t>
            </a:r>
            <a:r>
              <a:rPr lang="en-US" altLang="zh-CN">
                <a:sym typeface="+mn-ea"/>
              </a:rPr>
              <a:t>J</a:t>
            </a:r>
            <a:endParaRPr lang="en-US" altLang="zh-CN">
              <a:sym typeface="+mn-ea"/>
            </a:endParaRPr>
          </a:p>
          <a:p>
            <a:endParaRPr lang="en-US" altLang="zh-CN"/>
          </a:p>
          <a:p>
            <a:endParaRPr lang="en-US" altLang="zh-CN"/>
          </a:p>
        </p:txBody>
      </p:sp>
      <p:sp>
        <p:nvSpPr>
          <p:cNvPr id="4" name="文本框 3"/>
          <p:cNvSpPr txBox="1"/>
          <p:nvPr/>
        </p:nvSpPr>
        <p:spPr>
          <a:xfrm>
            <a:off x="7347585" y="4420235"/>
            <a:ext cx="1038225" cy="368300"/>
          </a:xfrm>
          <a:prstGeom prst="rect">
            <a:avLst/>
          </a:prstGeom>
          <a:noFill/>
        </p:spPr>
        <p:txBody>
          <a:bodyPr wrap="square" rtlCol="0">
            <a:spAutoFit/>
          </a:bodyPr>
          <a:p>
            <a:r>
              <a:rPr lang="en-US" altLang="zh-CN"/>
              <a:t>C</a:t>
            </a:r>
            <a:endParaRPr lang="en-US" altLang="zh-CN"/>
          </a:p>
        </p:txBody>
      </p:sp>
      <p:cxnSp>
        <p:nvCxnSpPr>
          <p:cNvPr id="8" name="直接连接符 7"/>
          <p:cNvCxnSpPr/>
          <p:nvPr/>
        </p:nvCxnSpPr>
        <p:spPr>
          <a:xfrm>
            <a:off x="7584440" y="4707255"/>
            <a:ext cx="354965" cy="13081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20130" y="3773170"/>
            <a:ext cx="1038225" cy="368300"/>
          </a:xfrm>
          <a:prstGeom prst="rect">
            <a:avLst/>
          </a:prstGeom>
          <a:noFill/>
        </p:spPr>
        <p:txBody>
          <a:bodyPr wrap="square" rtlCol="0">
            <a:spAutoFit/>
          </a:bodyPr>
          <a:p>
            <a:r>
              <a:rPr lang="en-US" altLang="zh-CN"/>
              <a:t>B</a:t>
            </a:r>
            <a:endParaRPr lang="en-US" altLang="zh-CN"/>
          </a:p>
        </p:txBody>
      </p:sp>
      <p:sp>
        <p:nvSpPr>
          <p:cNvPr id="10" name="文本框 9"/>
          <p:cNvSpPr txBox="1"/>
          <p:nvPr/>
        </p:nvSpPr>
        <p:spPr>
          <a:xfrm>
            <a:off x="5140325" y="4608195"/>
            <a:ext cx="435610" cy="368300"/>
          </a:xfrm>
          <a:prstGeom prst="rect">
            <a:avLst/>
          </a:prstGeom>
          <a:noFill/>
        </p:spPr>
        <p:txBody>
          <a:bodyPr wrap="square" rtlCol="0">
            <a:spAutoFit/>
          </a:bodyPr>
          <a:p>
            <a:r>
              <a:rPr lang="en-US" altLang="zh-CN"/>
              <a:t>G</a:t>
            </a:r>
            <a:endParaRPr lang="en-US" altLang="zh-CN"/>
          </a:p>
        </p:txBody>
      </p:sp>
      <p:cxnSp>
        <p:nvCxnSpPr>
          <p:cNvPr id="12" name="直接连接符 11"/>
          <p:cNvCxnSpPr>
            <a:endCxn id="10" idx="0"/>
          </p:cNvCxnSpPr>
          <p:nvPr/>
        </p:nvCxnSpPr>
        <p:spPr>
          <a:xfrm flipH="1">
            <a:off x="5358130" y="4090670"/>
            <a:ext cx="857250" cy="517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11" idx="0"/>
          </p:cNvCxnSpPr>
          <p:nvPr/>
        </p:nvCxnSpPr>
        <p:spPr>
          <a:xfrm>
            <a:off x="6356985" y="4060190"/>
            <a:ext cx="1085215" cy="40957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172585" y="3773170"/>
            <a:ext cx="1038225" cy="368300"/>
          </a:xfrm>
          <a:prstGeom prst="rect">
            <a:avLst/>
          </a:prstGeom>
          <a:noFill/>
        </p:spPr>
        <p:txBody>
          <a:bodyPr wrap="square" rtlCol="0">
            <a:spAutoFit/>
          </a:bodyPr>
          <a:p>
            <a:r>
              <a:rPr lang="en-US" altLang="zh-CN"/>
              <a:t>E</a:t>
            </a:r>
            <a:endParaRPr lang="en-US" altLang="zh-CN"/>
          </a:p>
        </p:txBody>
      </p:sp>
      <p:sp>
        <p:nvSpPr>
          <p:cNvPr id="15" name="文本框 14"/>
          <p:cNvSpPr txBox="1"/>
          <p:nvPr/>
        </p:nvSpPr>
        <p:spPr>
          <a:xfrm>
            <a:off x="4610100" y="4319905"/>
            <a:ext cx="308610" cy="368300"/>
          </a:xfrm>
          <a:prstGeom prst="rect">
            <a:avLst/>
          </a:prstGeom>
          <a:noFill/>
        </p:spPr>
        <p:txBody>
          <a:bodyPr wrap="none" rtlCol="0">
            <a:spAutoFit/>
          </a:bodyPr>
          <a:p>
            <a:r>
              <a:rPr lang="en-US" altLang="zh-CN"/>
              <a:t>F</a:t>
            </a:r>
            <a:endParaRPr lang="en-US" altLang="zh-CN"/>
          </a:p>
        </p:txBody>
      </p:sp>
      <p:cxnSp>
        <p:nvCxnSpPr>
          <p:cNvPr id="16" name="直接连接符 15"/>
          <p:cNvCxnSpPr/>
          <p:nvPr/>
        </p:nvCxnSpPr>
        <p:spPr>
          <a:xfrm>
            <a:off x="4400550" y="4091940"/>
            <a:ext cx="291465" cy="328295"/>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33315" y="3171825"/>
            <a:ext cx="1038225" cy="368300"/>
          </a:xfrm>
          <a:prstGeom prst="rect">
            <a:avLst/>
          </a:prstGeom>
          <a:noFill/>
        </p:spPr>
        <p:txBody>
          <a:bodyPr wrap="square" rtlCol="0">
            <a:spAutoFit/>
          </a:bodyPr>
          <a:p>
            <a:r>
              <a:rPr lang="en-US" altLang="zh-CN"/>
              <a:t>A</a:t>
            </a:r>
            <a:endParaRPr lang="en-US" altLang="zh-CN"/>
          </a:p>
        </p:txBody>
      </p:sp>
      <p:cxnSp>
        <p:nvCxnSpPr>
          <p:cNvPr id="18" name="直接连接符 17"/>
          <p:cNvCxnSpPr>
            <a:stCxn id="17" idx="1"/>
          </p:cNvCxnSpPr>
          <p:nvPr/>
        </p:nvCxnSpPr>
        <p:spPr>
          <a:xfrm flipH="1">
            <a:off x="4328160" y="3355975"/>
            <a:ext cx="605155" cy="41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10810" y="3357245"/>
            <a:ext cx="997585" cy="4159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000365" y="4777740"/>
            <a:ext cx="308610" cy="368300"/>
          </a:xfrm>
          <a:prstGeom prst="rect">
            <a:avLst/>
          </a:prstGeom>
          <a:noFill/>
        </p:spPr>
        <p:txBody>
          <a:bodyPr wrap="none" rtlCol="0">
            <a:spAutoFit/>
          </a:bodyPr>
          <a:p>
            <a:r>
              <a:rPr lang="en-US" altLang="zh-CN"/>
              <a:t>D</a:t>
            </a:r>
            <a:endParaRPr lang="en-US" altLang="zh-CN"/>
          </a:p>
        </p:txBody>
      </p:sp>
      <p:cxnSp>
        <p:nvCxnSpPr>
          <p:cNvPr id="7" name="直接连接符 6"/>
          <p:cNvCxnSpPr>
            <a:stCxn id="5" idx="1"/>
          </p:cNvCxnSpPr>
          <p:nvPr/>
        </p:nvCxnSpPr>
        <p:spPr>
          <a:xfrm flipH="1">
            <a:off x="7665720" y="4961890"/>
            <a:ext cx="334645" cy="2413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442200" y="5146040"/>
            <a:ext cx="308610" cy="368300"/>
          </a:xfrm>
          <a:prstGeom prst="rect">
            <a:avLst/>
          </a:prstGeom>
          <a:noFill/>
        </p:spPr>
        <p:txBody>
          <a:bodyPr wrap="none" rtlCol="0">
            <a:spAutoFit/>
          </a:bodyPr>
          <a:p>
            <a:r>
              <a:rPr lang="en-US" altLang="zh-CN"/>
              <a:t>H</a:t>
            </a:r>
            <a:endParaRPr lang="en-US" altLang="zh-CN"/>
          </a:p>
        </p:txBody>
      </p:sp>
      <p:cxnSp>
        <p:nvCxnSpPr>
          <p:cNvPr id="21" name="直接连接符 20"/>
          <p:cNvCxnSpPr>
            <a:endCxn id="6" idx="0"/>
          </p:cNvCxnSpPr>
          <p:nvPr/>
        </p:nvCxnSpPr>
        <p:spPr>
          <a:xfrm>
            <a:off x="7665720" y="5386070"/>
            <a:ext cx="912495" cy="12827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486775" y="5514340"/>
            <a:ext cx="308610" cy="368300"/>
          </a:xfrm>
          <a:prstGeom prst="rect">
            <a:avLst/>
          </a:prstGeom>
          <a:noFill/>
        </p:spPr>
        <p:txBody>
          <a:bodyPr wrap="none" rtlCol="0">
            <a:spAutoFit/>
          </a:bodyPr>
          <a:p>
            <a:r>
              <a:rPr lang="en-US" altLang="zh-CN"/>
              <a:t>I</a:t>
            </a:r>
            <a:endParaRPr lang="en-US" altLang="zh-CN"/>
          </a:p>
        </p:txBody>
      </p:sp>
      <p:sp>
        <p:nvSpPr>
          <p:cNvPr id="23" name="文本框 22"/>
          <p:cNvSpPr txBox="1"/>
          <p:nvPr/>
        </p:nvSpPr>
        <p:spPr>
          <a:xfrm>
            <a:off x="7980045" y="5984240"/>
            <a:ext cx="308610" cy="368300"/>
          </a:xfrm>
          <a:prstGeom prst="rect">
            <a:avLst/>
          </a:prstGeom>
          <a:noFill/>
        </p:spPr>
        <p:txBody>
          <a:bodyPr wrap="none" rtlCol="0">
            <a:spAutoFit/>
          </a:bodyPr>
          <a:p>
            <a:r>
              <a:rPr lang="en-US" altLang="zh-CN"/>
              <a:t>K</a:t>
            </a:r>
            <a:endParaRPr lang="en-US" altLang="zh-CN"/>
          </a:p>
        </p:txBody>
      </p:sp>
      <p:sp>
        <p:nvSpPr>
          <p:cNvPr id="24" name="文本框 23"/>
          <p:cNvSpPr txBox="1"/>
          <p:nvPr/>
        </p:nvSpPr>
        <p:spPr>
          <a:xfrm>
            <a:off x="8832215" y="5984240"/>
            <a:ext cx="308610" cy="368300"/>
          </a:xfrm>
          <a:prstGeom prst="rect">
            <a:avLst/>
          </a:prstGeom>
          <a:noFill/>
        </p:spPr>
        <p:txBody>
          <a:bodyPr wrap="none" rtlCol="0">
            <a:spAutoFit/>
          </a:bodyPr>
          <a:p>
            <a:r>
              <a:rPr lang="en-US" altLang="zh-CN"/>
              <a:t>J</a:t>
            </a:r>
            <a:endParaRPr lang="en-US" altLang="zh-CN"/>
          </a:p>
        </p:txBody>
      </p:sp>
      <p:cxnSp>
        <p:nvCxnSpPr>
          <p:cNvPr id="25" name="直接连接符 24"/>
          <p:cNvCxnSpPr/>
          <p:nvPr/>
        </p:nvCxnSpPr>
        <p:spPr>
          <a:xfrm flipH="1">
            <a:off x="8182610" y="5751195"/>
            <a:ext cx="426085" cy="314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679815" y="5751195"/>
            <a:ext cx="263525" cy="32448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算法实现</a:t>
            </a:r>
            <a:endParaRPr lang="zh-CN" altLang="en-US"/>
          </a:p>
        </p:txBody>
      </p:sp>
      <p:sp>
        <p:nvSpPr>
          <p:cNvPr id="5" name="文本框 4"/>
          <p:cNvSpPr txBox="1"/>
          <p:nvPr/>
        </p:nvSpPr>
        <p:spPr>
          <a:xfrm>
            <a:off x="9329420" y="2891155"/>
            <a:ext cx="2323465" cy="922020"/>
          </a:xfrm>
          <a:prstGeom prst="rect">
            <a:avLst/>
          </a:prstGeom>
          <a:noFill/>
        </p:spPr>
        <p:txBody>
          <a:bodyPr wrap="square" rtlCol="0">
            <a:spAutoFit/>
          </a:bodyPr>
          <a:p>
            <a:r>
              <a:rPr lang="zh-CN" altLang="en-US" b="1"/>
              <a:t>不建议使用将</a:t>
            </a:r>
            <a:r>
              <a:rPr lang="en-US" altLang="zh-CN" b="1"/>
              <a:t>node*</a:t>
            </a:r>
            <a:r>
              <a:rPr lang="zh-CN" altLang="en-US" b="1"/>
              <a:t>作为参数的</a:t>
            </a:r>
            <a:r>
              <a:rPr lang="en-US" altLang="zh-CN" b="1"/>
              <a:t>void</a:t>
            </a:r>
            <a:r>
              <a:rPr lang="zh-CN" altLang="en-US" b="1"/>
              <a:t>型递归建树方式！</a:t>
            </a:r>
            <a:endParaRPr lang="zh-CN" altLang="en-US" b="1"/>
          </a:p>
        </p:txBody>
      </p:sp>
      <p:pic>
        <p:nvPicPr>
          <p:cNvPr id="6" name="图片 5"/>
          <p:cNvPicPr>
            <a:picLocks noChangeAspect="1"/>
          </p:cNvPicPr>
          <p:nvPr/>
        </p:nvPicPr>
        <p:blipFill>
          <a:blip r:embed="rId1"/>
          <a:stretch>
            <a:fillRect/>
          </a:stretch>
        </p:blipFill>
        <p:spPr>
          <a:xfrm>
            <a:off x="669290" y="1496695"/>
            <a:ext cx="8244840" cy="451104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引申出的计数问题</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b="1">
                    <a:solidFill>
                      <a:srgbClr val="FF0000"/>
                    </a:solidFill>
                  </a:rPr>
                  <a:t>给一个长度为</a:t>
                </a:r>
                <a:r>
                  <a:rPr lang="en-US" altLang="zh-CN" b="1">
                    <a:solidFill>
                      <a:srgbClr val="FF0000"/>
                    </a:solidFill>
                  </a:rPr>
                  <a:t>n</a:t>
                </a:r>
                <a:r>
                  <a:rPr lang="zh-CN" altLang="en-US" b="1">
                    <a:solidFill>
                      <a:srgbClr val="FF0000"/>
                    </a:solidFill>
                  </a:rPr>
                  <a:t>的先序序列，求有多少种合法的中序序列？</a:t>
                </a:r>
                <a:r>
                  <a:rPr lang="zh-CN" altLang="en-US"/>
                  <a:t>（等价：有多少棵</a:t>
                </a:r>
                <a:r>
                  <a:rPr lang="en-US" altLang="zh-CN"/>
                  <a:t>n</a:t>
                </a:r>
                <a:r>
                  <a:rPr lang="zh-CN" altLang="en-US"/>
                  <a:t>个点的二叉树？）</a:t>
                </a:r>
                <a:endParaRPr lang="zh-CN" altLang="en-US"/>
              </a:p>
              <a:p>
                <a:r>
                  <a:rPr lang="zh-CN" altLang="en-US"/>
                  <a:t>仍然考虑：</a:t>
                </a:r>
                <a:endParaRPr lang="zh-CN" altLang="en-US"/>
              </a:p>
              <a:p>
                <a:r>
                  <a:rPr lang="zh-CN" altLang="en-US">
                    <a:sym typeface="+mn-ea"/>
                  </a:rPr>
                  <a:t>先序序列</a:t>
                </a:r>
                <a:r>
                  <a:rPr lang="en-US" altLang="zh-CN">
                    <a:sym typeface="+mn-ea"/>
                  </a:rPr>
                  <a:t>=</a:t>
                </a:r>
                <a:r>
                  <a:rPr lang="zh-CN" altLang="en-US" b="1" u="sng">
                    <a:sym typeface="+mn-ea"/>
                  </a:rPr>
                  <a:t>根</a:t>
                </a:r>
                <a:r>
                  <a:rPr lang="en-US" altLang="zh-CN">
                    <a:sym typeface="+mn-ea"/>
                  </a:rPr>
                  <a:t>+</a:t>
                </a:r>
                <a:r>
                  <a:rPr lang="zh-CN" altLang="en-US" b="1" u="sng">
                    <a:sym typeface="+mn-ea"/>
                  </a:rPr>
                  <a:t>左子树先序序列</a:t>
                </a:r>
                <a:r>
                  <a:rPr lang="en-US" altLang="zh-CN">
                    <a:sym typeface="+mn-ea"/>
                  </a:rPr>
                  <a:t>+</a:t>
                </a:r>
                <a:r>
                  <a:rPr lang="zh-CN" altLang="en-US" b="1" u="sng">
                    <a:sym typeface="+mn-ea"/>
                  </a:rPr>
                  <a:t>右子树先序序列</a:t>
                </a:r>
                <a:endParaRPr lang="zh-CN" altLang="en-US"/>
              </a:p>
              <a:p>
                <a:r>
                  <a:rPr lang="zh-CN" altLang="en-US">
                    <a:sym typeface="+mn-ea"/>
                  </a:rPr>
                  <a:t>中序序列</a:t>
                </a:r>
                <a:r>
                  <a:rPr lang="en-US" altLang="zh-CN">
                    <a:sym typeface="+mn-ea"/>
                  </a:rPr>
                  <a:t>=</a:t>
                </a:r>
                <a:r>
                  <a:rPr lang="zh-CN" altLang="en-US" b="1" u="sng">
                    <a:sym typeface="+mn-ea"/>
                  </a:rPr>
                  <a:t>左子树中序序列</a:t>
                </a:r>
                <a:r>
                  <a:rPr lang="en-US" altLang="zh-CN">
                    <a:sym typeface="+mn-ea"/>
                  </a:rPr>
                  <a:t>+</a:t>
                </a:r>
                <a:r>
                  <a:rPr lang="zh-CN" altLang="en-US" b="1" u="sng">
                    <a:sym typeface="+mn-ea"/>
                  </a:rPr>
                  <a:t>根</a:t>
                </a:r>
                <a:r>
                  <a:rPr lang="en-US" altLang="zh-CN">
                    <a:sym typeface="+mn-ea"/>
                  </a:rPr>
                  <a:t>+</a:t>
                </a:r>
                <a:r>
                  <a:rPr lang="zh-CN" altLang="en-US" b="1" u="sng">
                    <a:sym typeface="+mn-ea"/>
                  </a:rPr>
                  <a:t>右子树中序序列</a:t>
                </a:r>
                <a:endParaRPr lang="zh-CN" altLang="en-US"/>
              </a:p>
              <a:p>
                <a:r>
                  <a:rPr lang="en-US" altLang="zh-CN"/>
                  <a:t>f[n]</a:t>
                </a:r>
                <a:r>
                  <a:rPr lang="zh-CN" altLang="en-US"/>
                  <a:t>表示，</a:t>
                </a:r>
                <a:r>
                  <a:rPr lang="zh-CN" altLang="en-US" b="1">
                    <a:solidFill>
                      <a:srgbClr val="FF0000"/>
                    </a:solidFill>
                    <a:effectLst>
                      <a:outerShdw blurRad="38100" dist="38100" dir="2700000" algn="tl">
                        <a:srgbClr val="000000">
                          <a:alpha val="43137"/>
                        </a:srgbClr>
                      </a:outerShdw>
                    </a:effectLst>
                  </a:rPr>
                  <a:t>已知长度为</a:t>
                </a:r>
                <a:r>
                  <a:rPr lang="en-US" altLang="zh-CN" b="1">
                    <a:solidFill>
                      <a:srgbClr val="FF0000"/>
                    </a:solidFill>
                    <a:effectLst>
                      <a:outerShdw blurRad="38100" dist="38100" dir="2700000" algn="tl">
                        <a:srgbClr val="000000">
                          <a:alpha val="43137"/>
                        </a:srgbClr>
                      </a:outerShdw>
                    </a:effectLst>
                  </a:rPr>
                  <a:t>n</a:t>
                </a:r>
                <a:r>
                  <a:rPr lang="zh-CN" altLang="en-US" b="1">
                    <a:solidFill>
                      <a:srgbClr val="FF0000"/>
                    </a:solidFill>
                    <a:effectLst>
                      <a:outerShdw blurRad="38100" dist="38100" dir="2700000" algn="tl">
                        <a:srgbClr val="000000">
                          <a:alpha val="43137"/>
                        </a:srgbClr>
                      </a:outerShdw>
                    </a:effectLst>
                  </a:rPr>
                  <a:t>的先序序列，求有多少种合法的中序序列</a:t>
                </a:r>
                <a:endParaRPr lang="zh-CN" altLang="en-US"/>
              </a:p>
              <a:p>
                <a:r>
                  <a:rPr lang="zh-CN" altLang="en-US"/>
                  <a:t>由先序序列可知根是啥，枚举根在中序序列中的位置（枚举左子树大小），递推：</a:t>
                </a:r>
                <a:endParaRPr lang="zh-CN" altLang="en-US"/>
              </a:p>
              <a:p>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𝑛−𝑖</m:t>
                        </m:r>
                        <m:r>
                          <a:rPr lang="en-US" altLang="zh-CN" i="1">
                            <a:latin typeface="Cambria Math" panose="02040503050406030204" charset="0"/>
                            <a:cs typeface="Cambria Math" panose="02040503050406030204" charset="0"/>
                          </a:rPr>
                          <m:t>]</m:t>
                        </m:r>
                      </m:e>
                    </m:nary>
                  </m:oMath>
                </a14:m>
                <a:r>
                  <a:rPr lang="zh-CN" altLang="en-US"/>
                  <a:t>（边界：</a:t>
                </a:r>
                <a:r>
                  <a:rPr lang="en-US" altLang="zh-CN"/>
                  <a:t>f[0]=f[1]=1</a:t>
                </a:r>
                <a:r>
                  <a:rPr lang="zh-CN" altLang="en-US"/>
                  <a:t>）</a:t>
                </a:r>
                <a:endParaRPr lang="zh-CN" altLang="en-US"/>
              </a:p>
              <a:p>
                <a:endParaRPr lang="zh-CN" altLang="en-US"/>
              </a:p>
              <a:p>
                <a:r>
                  <a:rPr lang="zh-CN" altLang="en-US"/>
                  <a:t>所以答案只和</a:t>
                </a:r>
                <a:r>
                  <a:rPr lang="en-US" altLang="zh-CN"/>
                  <a:t>n</a:t>
                </a:r>
                <a:r>
                  <a:rPr lang="zh-CN" altLang="en-US"/>
                  <a:t>有关！与先序序列具体长什么样没关系</a:t>
                </a:r>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1" r="3" b="12"/>
                </a:stretch>
              </a:blipFill>
            </p:spPr>
            <p:txBody>
              <a:bodyPr/>
              <a:lstStyle/>
              <a:p>
                <a:r>
                  <a:rPr lang="zh-CN" altLang="en-US">
                    <a:noFill/>
                  </a:rPr>
                  <a:t> </a:t>
                </a:r>
              </a:p>
            </p:txBody>
          </p:sp>
        </mc:Fallback>
      </mc:AlternateContent>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给一个左右链存储的二叉树，求某个点的双亲</a:t>
            </a:r>
            <a:endParaRPr lang="zh-CN" altLang="en-US"/>
          </a:p>
        </p:txBody>
      </p:sp>
      <p:sp>
        <p:nvSpPr>
          <p:cNvPr id="3" name="内容占位符 2"/>
          <p:cNvSpPr>
            <a:spLocks noGrp="1"/>
          </p:cNvSpPr>
          <p:nvPr>
            <p:ph idx="1"/>
          </p:nvPr>
        </p:nvSpPr>
        <p:spPr/>
        <p:txBody>
          <a:bodyPr/>
          <a:p>
            <a:r>
              <a:rPr lang="zh-CN" altLang="en-US" b="1"/>
              <a:t>方法</a:t>
            </a:r>
            <a:r>
              <a:rPr lang="en-US" altLang="zh-CN" b="1"/>
              <a:t>1</a:t>
            </a:r>
            <a:r>
              <a:rPr lang="zh-CN" altLang="en-US"/>
              <a:t>：层序遍历</a:t>
            </a:r>
            <a:endParaRPr lang="zh-CN" altLang="en-US"/>
          </a:p>
        </p:txBody>
      </p:sp>
      <p:pic>
        <p:nvPicPr>
          <p:cNvPr id="4" name="图片 3"/>
          <p:cNvPicPr>
            <a:picLocks noChangeAspect="1"/>
          </p:cNvPicPr>
          <p:nvPr/>
        </p:nvPicPr>
        <p:blipFill>
          <a:blip r:embed="rId1"/>
          <a:stretch>
            <a:fillRect/>
          </a:stretch>
        </p:blipFill>
        <p:spPr>
          <a:xfrm>
            <a:off x="1654175" y="2076450"/>
            <a:ext cx="7787640" cy="426720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给一个左右链存储的二叉树，求某个点的双亲</a:t>
            </a:r>
            <a:endParaRPr lang="zh-CN" altLang="en-US"/>
          </a:p>
        </p:txBody>
      </p:sp>
      <p:sp>
        <p:nvSpPr>
          <p:cNvPr id="3" name="内容占位符 2"/>
          <p:cNvSpPr>
            <a:spLocks noGrp="1"/>
          </p:cNvSpPr>
          <p:nvPr>
            <p:ph idx="1"/>
          </p:nvPr>
        </p:nvSpPr>
        <p:spPr/>
        <p:txBody>
          <a:bodyPr/>
          <a:p>
            <a:r>
              <a:rPr lang="zh-CN" altLang="en-US" b="1"/>
              <a:t>方法</a:t>
            </a:r>
            <a:r>
              <a:rPr lang="en-US" altLang="zh-CN" b="1"/>
              <a:t>2</a:t>
            </a:r>
            <a:r>
              <a:rPr lang="zh-CN" altLang="en-US"/>
              <a:t>：递归遍历</a:t>
            </a:r>
            <a:endParaRPr lang="zh-CN" altLang="en-US"/>
          </a:p>
        </p:txBody>
      </p:sp>
      <p:pic>
        <p:nvPicPr>
          <p:cNvPr id="4" name="图片 3"/>
          <p:cNvPicPr>
            <a:picLocks noChangeAspect="1"/>
          </p:cNvPicPr>
          <p:nvPr/>
        </p:nvPicPr>
        <p:blipFill>
          <a:blip r:embed="rId1"/>
          <a:stretch>
            <a:fillRect/>
          </a:stretch>
        </p:blipFill>
        <p:spPr>
          <a:xfrm>
            <a:off x="797560" y="2225040"/>
            <a:ext cx="8587740" cy="3909060"/>
          </a:xfrm>
          <a:prstGeom prst="rect">
            <a:avLst/>
          </a:prstGeom>
        </p:spPr>
      </p:pic>
      <p:sp>
        <p:nvSpPr>
          <p:cNvPr id="5" name="文本框 4"/>
          <p:cNvSpPr txBox="1"/>
          <p:nvPr/>
        </p:nvSpPr>
        <p:spPr>
          <a:xfrm>
            <a:off x="1438275" y="6324600"/>
            <a:ext cx="8925560" cy="368300"/>
          </a:xfrm>
          <a:prstGeom prst="rect">
            <a:avLst/>
          </a:prstGeom>
          <a:noFill/>
        </p:spPr>
        <p:txBody>
          <a:bodyPr wrap="square" rtlCol="0">
            <a:spAutoFit/>
          </a:bodyPr>
          <a:p>
            <a:r>
              <a:rPr lang="zh-CN" altLang="en-US"/>
              <a:t>总之，这题的关键就是用一种方式遍历树上所有点，然后判断每个点的左右儿子就行了</a:t>
            </a:r>
            <a:endParaRPr lang="zh-CN" altLang="en-US"/>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给一个左右链二叉树，判定它是否是完全二叉树</a:t>
            </a:r>
            <a:endParaRPr lang="zh-CN" altLang="en-US"/>
          </a:p>
        </p:txBody>
      </p:sp>
      <p:sp>
        <p:nvSpPr>
          <p:cNvPr id="3" name="内容占位符 2"/>
          <p:cNvSpPr>
            <a:spLocks noGrp="1"/>
          </p:cNvSpPr>
          <p:nvPr>
            <p:ph idx="1"/>
          </p:nvPr>
        </p:nvSpPr>
        <p:spPr/>
        <p:txBody>
          <a:bodyPr/>
          <a:p>
            <a:r>
              <a:rPr lang="zh-CN" altLang="en-US" b="1"/>
              <a:t>方法</a:t>
            </a:r>
            <a:r>
              <a:rPr lang="en-US" altLang="zh-CN" b="1"/>
              <a:t>1</a:t>
            </a:r>
            <a:r>
              <a:rPr lang="zh-CN" altLang="en-US"/>
              <a:t>：层序遍历，完全二叉树的层序遍历一定满足，</a:t>
            </a:r>
            <a:r>
              <a:rPr lang="zh-CN" altLang="en-US" b="1">
                <a:solidFill>
                  <a:srgbClr val="FF0000"/>
                </a:solidFill>
              </a:rPr>
              <a:t>从第一个叶子开始到最后一直都是叶子</a:t>
            </a:r>
            <a:r>
              <a:rPr lang="zh-CN" altLang="en-US"/>
              <a:t>。</a:t>
            </a:r>
            <a:endParaRPr lang="zh-CN" altLang="en-US"/>
          </a:p>
        </p:txBody>
      </p:sp>
      <p:pic>
        <p:nvPicPr>
          <p:cNvPr id="4" name="图片 3"/>
          <p:cNvPicPr>
            <a:picLocks noChangeAspect="1"/>
          </p:cNvPicPr>
          <p:nvPr/>
        </p:nvPicPr>
        <p:blipFill>
          <a:blip r:embed="rId1"/>
          <a:stretch>
            <a:fillRect/>
          </a:stretch>
        </p:blipFill>
        <p:spPr>
          <a:xfrm>
            <a:off x="885190" y="2035175"/>
            <a:ext cx="7896860" cy="4145915"/>
          </a:xfrm>
          <a:prstGeom prst="rect">
            <a:avLst/>
          </a:prstGeom>
        </p:spPr>
      </p:pic>
      <p:sp>
        <p:nvSpPr>
          <p:cNvPr id="5" name="矩形 4"/>
          <p:cNvSpPr/>
          <p:nvPr/>
        </p:nvSpPr>
        <p:spPr>
          <a:xfrm>
            <a:off x="2758440" y="5913120"/>
            <a:ext cx="8818880" cy="706755"/>
          </a:xfrm>
          <a:prstGeom prst="rect">
            <a:avLst/>
          </a:prstGeom>
          <a:noFill/>
          <a:ln>
            <a:noFill/>
          </a:ln>
        </p:spPr>
        <p:txBody>
          <a:bodyPr wrap="none" rtlCol="0" anchor="t">
            <a:spAutoFit/>
            <a:scene3d>
              <a:camera prst="orthographicFront"/>
              <a:lightRig rig="threePt" dir="t"/>
            </a:scene3d>
          </a:bodyPr>
          <a:p>
            <a:pPr algn="ctr"/>
            <a:r>
              <a:rPr lang="zh-CN" altLang="en-US" sz="4000" b="1">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请找出这个算法的错误之处并给出反例</a:t>
            </a:r>
            <a:endParaRPr lang="zh-CN" altLang="en-US" sz="4000" b="1">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6" name="图片 5"/>
          <p:cNvPicPr>
            <a:picLocks noChangeAspect="1"/>
          </p:cNvPicPr>
          <p:nvPr/>
        </p:nvPicPr>
        <p:blipFill>
          <a:blip r:embed="rId2"/>
          <a:stretch>
            <a:fillRect/>
          </a:stretch>
        </p:blipFill>
        <p:spPr>
          <a:xfrm>
            <a:off x="9043670" y="2602865"/>
            <a:ext cx="3072130" cy="253365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给一个左右链二叉树，判定它是否是完全二叉树</a:t>
            </a:r>
            <a:endParaRPr lang="zh-CN" altLang="en-US"/>
          </a:p>
        </p:txBody>
      </p:sp>
      <p:sp>
        <p:nvSpPr>
          <p:cNvPr id="3" name="内容占位符 2"/>
          <p:cNvSpPr>
            <a:spLocks noGrp="1"/>
          </p:cNvSpPr>
          <p:nvPr>
            <p:ph idx="1"/>
          </p:nvPr>
        </p:nvSpPr>
        <p:spPr/>
        <p:txBody>
          <a:bodyPr/>
          <a:p>
            <a:r>
              <a:rPr lang="zh-CN" altLang="en-US" b="1"/>
              <a:t>方法</a:t>
            </a:r>
            <a:r>
              <a:rPr lang="en-US" altLang="zh-CN" b="1"/>
              <a:t>1</a:t>
            </a:r>
            <a:r>
              <a:rPr lang="zh-CN" altLang="en-US"/>
              <a:t>：层序遍历，完全二叉树的层序遍历一定满足，</a:t>
            </a:r>
            <a:r>
              <a:rPr lang="zh-CN" altLang="en-US" b="1">
                <a:solidFill>
                  <a:srgbClr val="FF0000"/>
                </a:solidFill>
              </a:rPr>
              <a:t>从第一个叶子开始到最后一直都是叶子</a:t>
            </a:r>
            <a:r>
              <a:rPr lang="zh-CN" altLang="en-US"/>
              <a:t>。</a:t>
            </a:r>
            <a:endParaRPr lang="zh-CN" altLang="en-US"/>
          </a:p>
          <a:p>
            <a:r>
              <a:rPr lang="zh-CN" altLang="en-US"/>
              <a:t>正确算法：</a:t>
            </a:r>
            <a:endParaRPr lang="zh-CN" altLang="en-US"/>
          </a:p>
          <a:p>
            <a:endParaRPr lang="zh-CN" altLang="en-US"/>
          </a:p>
        </p:txBody>
      </p:sp>
      <p:pic>
        <p:nvPicPr>
          <p:cNvPr id="6" name="图片 5"/>
          <p:cNvPicPr>
            <a:picLocks noChangeAspect="1"/>
          </p:cNvPicPr>
          <p:nvPr/>
        </p:nvPicPr>
        <p:blipFill>
          <a:blip r:embed="rId1"/>
          <a:stretch>
            <a:fillRect/>
          </a:stretch>
        </p:blipFill>
        <p:spPr>
          <a:xfrm>
            <a:off x="2286635" y="2084705"/>
            <a:ext cx="8862695" cy="4594860"/>
          </a:xfrm>
          <a:prstGeom prst="rect">
            <a:avLst/>
          </a:prstGeom>
        </p:spPr>
      </p:pic>
      <mc:AlternateContent xmlns:mc="http://schemas.openxmlformats.org/markup-compatibility/2006" xmlns:p14="http://schemas.microsoft.com/office/powerpoint/2010/main">
        <mc:Choice Requires="p14">
          <p:contentPart r:id="rId2" p14:bwMode="auto">
            <p14:nvContentPartPr>
              <p14:cNvPr id="7" name="墨迹 6"/>
              <p14:cNvContentPartPr/>
              <p14:nvPr/>
            </p14:nvContentPartPr>
            <p14:xfrm>
              <a:off x="819150" y="2584450"/>
              <a:ext cx="107950" cy="133350"/>
            </p14:xfrm>
          </p:contentPart>
        </mc:Choice>
        <mc:Fallback xmlns="">
          <p:pic>
            <p:nvPicPr>
              <p:cNvPr id="7" name="墨迹 6"/>
            </p:nvPicPr>
            <p:blipFill>
              <a:blip r:embed="rId3"/>
            </p:blipFill>
            <p:spPr>
              <a:xfrm>
                <a:off x="819150" y="2584450"/>
                <a:ext cx="107950" cy="1333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8" name="墨迹 7"/>
              <p14:cNvContentPartPr/>
              <p14:nvPr/>
            </p14:nvContentPartPr>
            <p14:xfrm>
              <a:off x="933450" y="2692400"/>
              <a:ext cx="177800" cy="273050"/>
            </p14:xfrm>
          </p:contentPart>
        </mc:Choice>
        <mc:Fallback xmlns="">
          <p:pic>
            <p:nvPicPr>
              <p:cNvPr id="8" name="墨迹 7"/>
            </p:nvPicPr>
            <p:blipFill>
              <a:blip r:embed="rId5"/>
            </p:blipFill>
            <p:spPr>
              <a:xfrm>
                <a:off x="933450" y="2692400"/>
                <a:ext cx="177800" cy="2730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1111250" y="2940050"/>
              <a:ext cx="82550" cy="101600"/>
            </p14:xfrm>
          </p:contentPart>
        </mc:Choice>
        <mc:Fallback xmlns="">
          <p:pic>
            <p:nvPicPr>
              <p:cNvPr id="9" name="墨迹 8"/>
            </p:nvPicPr>
            <p:blipFill>
              <a:blip r:embed="rId7"/>
            </p:blipFill>
            <p:spPr>
              <a:xfrm>
                <a:off x="1111250" y="2940050"/>
                <a:ext cx="82550" cy="101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933450" y="3670300"/>
              <a:ext cx="114300" cy="127000"/>
            </p14:xfrm>
          </p:contentPart>
        </mc:Choice>
        <mc:Fallback xmlns="">
          <p:pic>
            <p:nvPicPr>
              <p:cNvPr id="10" name="墨迹 9"/>
            </p:nvPicPr>
            <p:blipFill>
              <a:blip r:embed="rId9"/>
            </p:blipFill>
            <p:spPr>
              <a:xfrm>
                <a:off x="933450" y="3670300"/>
                <a:ext cx="114300" cy="1270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793750" y="3790950"/>
              <a:ext cx="177800" cy="190500"/>
            </p14:xfrm>
          </p:contentPart>
        </mc:Choice>
        <mc:Fallback xmlns="">
          <p:pic>
            <p:nvPicPr>
              <p:cNvPr id="11" name="墨迹 10"/>
            </p:nvPicPr>
            <p:blipFill>
              <a:blip r:embed="rId11"/>
            </p:blipFill>
            <p:spPr>
              <a:xfrm>
                <a:off x="793750" y="3790950"/>
                <a:ext cx="177800" cy="1905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2" name="墨迹 11"/>
              <p14:cNvContentPartPr/>
              <p14:nvPr/>
            </p14:nvContentPartPr>
            <p14:xfrm>
              <a:off x="787400" y="3949700"/>
              <a:ext cx="95250" cy="127000"/>
            </p14:xfrm>
          </p:contentPart>
        </mc:Choice>
        <mc:Fallback xmlns="">
          <p:pic>
            <p:nvPicPr>
              <p:cNvPr id="12" name="墨迹 11"/>
            </p:nvPicPr>
            <p:blipFill>
              <a:blip r:embed="rId13"/>
            </p:blipFill>
            <p:spPr>
              <a:xfrm>
                <a:off x="787400" y="3949700"/>
                <a:ext cx="95250" cy="1270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3" name="墨迹 12"/>
              <p14:cNvContentPartPr/>
              <p14:nvPr/>
            </p14:nvContentPartPr>
            <p14:xfrm>
              <a:off x="1060450" y="3784600"/>
              <a:ext cx="120650" cy="165100"/>
            </p14:xfrm>
          </p:contentPart>
        </mc:Choice>
        <mc:Fallback xmlns="">
          <p:pic>
            <p:nvPicPr>
              <p:cNvPr id="13" name="墨迹 12"/>
            </p:nvPicPr>
            <p:blipFill>
              <a:blip r:embed="rId15"/>
            </p:blipFill>
            <p:spPr>
              <a:xfrm>
                <a:off x="1060450" y="3784600"/>
                <a:ext cx="120650" cy="1651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4" name="墨迹 13"/>
              <p14:cNvContentPartPr/>
              <p14:nvPr/>
            </p14:nvContentPartPr>
            <p14:xfrm>
              <a:off x="1162050" y="3911600"/>
              <a:ext cx="82550" cy="120650"/>
            </p14:xfrm>
          </p:contentPart>
        </mc:Choice>
        <mc:Fallback xmlns="">
          <p:pic>
            <p:nvPicPr>
              <p:cNvPr id="14" name="墨迹 13"/>
            </p:nvPicPr>
            <p:blipFill>
              <a:blip r:embed="rId17"/>
            </p:blipFill>
            <p:spPr>
              <a:xfrm>
                <a:off x="1162050" y="3911600"/>
                <a:ext cx="82550" cy="1206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5" name="墨迹 14"/>
              <p14:cNvContentPartPr/>
              <p14:nvPr/>
            </p14:nvContentPartPr>
            <p14:xfrm>
              <a:off x="863600" y="4064000"/>
              <a:ext cx="107950" cy="209550"/>
            </p14:xfrm>
          </p:contentPart>
        </mc:Choice>
        <mc:Fallback xmlns="">
          <p:pic>
            <p:nvPicPr>
              <p:cNvPr id="15" name="墨迹 14"/>
            </p:nvPicPr>
            <p:blipFill>
              <a:blip r:embed="rId19"/>
            </p:blipFill>
            <p:spPr>
              <a:xfrm>
                <a:off x="863600" y="4064000"/>
                <a:ext cx="107950" cy="2095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6" name="墨迹 15"/>
              <p14:cNvContentPartPr/>
              <p14:nvPr/>
            </p14:nvContentPartPr>
            <p14:xfrm>
              <a:off x="971550" y="4229100"/>
              <a:ext cx="114300" cy="152400"/>
            </p14:xfrm>
          </p:contentPart>
        </mc:Choice>
        <mc:Fallback xmlns="">
          <p:pic>
            <p:nvPicPr>
              <p:cNvPr id="16" name="墨迹 15"/>
            </p:nvPicPr>
            <p:blipFill>
              <a:blip r:embed="rId21"/>
            </p:blipFill>
            <p:spPr>
              <a:xfrm>
                <a:off x="971550" y="4229100"/>
                <a:ext cx="114300" cy="152400"/>
              </a:xfrm>
              <a:prstGeom prst="rect"/>
            </p:spPr>
          </p:pic>
        </mc:Fallback>
      </mc:AlternateContent>
    </p:spTree>
    <p:custDataLst>
      <p:tags r:id="rId2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给一个左右链二叉树，判定它是否是完全二叉树</a:t>
            </a:r>
            <a:endParaRPr lang="zh-CN" altLang="en-US"/>
          </a:p>
        </p:txBody>
      </p:sp>
      <p:sp>
        <p:nvSpPr>
          <p:cNvPr id="3" name="内容占位符 2"/>
          <p:cNvSpPr>
            <a:spLocks noGrp="1"/>
          </p:cNvSpPr>
          <p:nvPr>
            <p:ph idx="1"/>
          </p:nvPr>
        </p:nvSpPr>
        <p:spPr/>
        <p:txBody>
          <a:bodyPr/>
          <a:p>
            <a:r>
              <a:rPr lang="en-US" altLang="zh-CN" b="1"/>
              <a:t>*</a:t>
            </a:r>
            <a:r>
              <a:rPr lang="zh-CN" altLang="en-US" b="1"/>
              <a:t>方法</a:t>
            </a:r>
            <a:r>
              <a:rPr lang="en-US" altLang="zh-CN" b="1"/>
              <a:t>2</a:t>
            </a:r>
            <a:r>
              <a:rPr lang="zh-CN" altLang="en-US"/>
              <a:t>：递归。如果一棵树是完全二叉树</a:t>
            </a:r>
            <a:r>
              <a:rPr lang="en-US" altLang="zh-CN"/>
              <a:t>/</a:t>
            </a:r>
            <a:r>
              <a:rPr lang="zh-CN" altLang="en-US"/>
              <a:t>满二叉树，那么它的左右子树必须满足一些条件（例如，必须是完全二叉树</a:t>
            </a:r>
            <a:r>
              <a:rPr lang="en-US" altLang="zh-CN"/>
              <a:t>/</a:t>
            </a:r>
            <a:r>
              <a:rPr lang="zh-CN" altLang="en-US"/>
              <a:t>满二叉树，树高至多相差</a:t>
            </a:r>
            <a:r>
              <a:rPr lang="en-US" altLang="zh-CN"/>
              <a:t>1</a:t>
            </a:r>
            <a:r>
              <a:rPr lang="zh-CN" altLang="en-US"/>
              <a:t>，等等），</a:t>
            </a:r>
            <a:endParaRPr lang="zh-CN" altLang="en-US"/>
          </a:p>
          <a:p>
            <a:r>
              <a:rPr lang="zh-CN" altLang="en-US"/>
              <a:t>那么对于每个点递归地得出左右子树的信息，进行一些讨论即可得出自己子树的信息。</a:t>
            </a:r>
            <a:endParaRPr lang="zh-CN" altLang="en-US"/>
          </a:p>
          <a:p>
            <a:r>
              <a:rPr lang="zh-CN" altLang="en-US"/>
              <a:t>（代码太长了，略</a:t>
            </a:r>
            <a:r>
              <a:rPr lang="en-US" altLang="zh-CN"/>
              <a:t>……</a:t>
            </a:r>
            <a:r>
              <a:rPr lang="zh-CN" altLang="en-US"/>
              <a:t>）</a:t>
            </a:r>
            <a:endParaRPr lang="zh-CN" altLang="en-US"/>
          </a:p>
          <a:p>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基本概念（必须牢记！）</a:t>
            </a:r>
            <a:endParaRPr lang="zh-CN" altLang="en-US"/>
          </a:p>
        </p:txBody>
      </p:sp>
      <p:sp>
        <p:nvSpPr>
          <p:cNvPr id="3" name="内容占位符 2"/>
          <p:cNvSpPr>
            <a:spLocks noGrp="1"/>
          </p:cNvSpPr>
          <p:nvPr>
            <p:ph idx="1"/>
          </p:nvPr>
        </p:nvSpPr>
        <p:spPr/>
        <p:txBody>
          <a:bodyPr/>
          <a:p>
            <a:r>
              <a:rPr lang="zh-CN" altLang="en-US"/>
              <a:t>结点，根结点，左儿子，右儿子</a:t>
            </a:r>
            <a:endParaRPr lang="zh-CN" altLang="en-US"/>
          </a:p>
          <a:p>
            <a:r>
              <a:rPr lang="zh-CN" altLang="en-US"/>
              <a:t>父亲（双亲），祖先，后代（子孙）</a:t>
            </a:r>
            <a:endParaRPr lang="zh-CN" altLang="en-US"/>
          </a:p>
          <a:p>
            <a:r>
              <a:rPr lang="zh-CN" altLang="en-US"/>
              <a:t>叶子，子树，高度（深度），层</a:t>
            </a:r>
            <a:endParaRPr lang="zh-CN" altLang="en-US"/>
          </a:p>
          <a:p>
            <a:r>
              <a:rPr lang="zh-CN" altLang="en-US"/>
              <a:t>完全二叉树，满二叉树</a:t>
            </a:r>
            <a:endParaRPr lang="zh-CN" altLang="en-US"/>
          </a:p>
          <a:p>
            <a:r>
              <a:rPr lang="zh-CN" altLang="en-US"/>
              <a:t>先序遍历，中序遍历，后序遍历，层序遍历</a:t>
            </a:r>
            <a:endParaRPr lang="zh-CN" altLang="en-US"/>
          </a:p>
          <a:p>
            <a:endParaRPr lang="en-US" altLang="zh-CN"/>
          </a:p>
        </p:txBody>
      </p:sp>
      <p:pic>
        <p:nvPicPr>
          <p:cNvPr id="4" name="图片 3"/>
          <p:cNvPicPr>
            <a:picLocks noChangeAspect="1"/>
          </p:cNvPicPr>
          <p:nvPr/>
        </p:nvPicPr>
        <p:blipFill>
          <a:blip r:embed="rId1"/>
          <a:stretch>
            <a:fillRect/>
          </a:stretch>
        </p:blipFill>
        <p:spPr>
          <a:xfrm>
            <a:off x="8089900" y="1959610"/>
            <a:ext cx="3072130" cy="2533650"/>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527050"/>
            <a:ext cx="10968990" cy="5722620"/>
          </a:xfrm>
        </p:spPr>
        <p:txBody>
          <a:bodyPr/>
          <a:p>
            <a:r>
              <a:rPr lang="zh-CN" altLang="en-US" b="1">
                <a:solidFill>
                  <a:srgbClr val="FF0000"/>
                </a:solidFill>
              </a:rPr>
              <a:t>已知二叉树</a:t>
            </a:r>
            <a:r>
              <a:rPr lang="en-US" altLang="zh-CN" b="1">
                <a:solidFill>
                  <a:srgbClr val="FF0000"/>
                </a:solidFill>
              </a:rPr>
              <a:t>BT</a:t>
            </a:r>
            <a:r>
              <a:rPr lang="zh-CN" altLang="en-US" b="1">
                <a:solidFill>
                  <a:srgbClr val="FF0000"/>
                </a:solidFill>
              </a:rPr>
              <a:t>采用左右链表表示法作为存储结构，二叉树的节点结构如下：</a:t>
            </a:r>
            <a:r>
              <a:rPr lang="en-US" altLang="zh-CN" b="1">
                <a:solidFill>
                  <a:srgbClr val="FF0000"/>
                </a:solidFill>
              </a:rPr>
              <a:t>[lchild][data][rchild]</a:t>
            </a:r>
            <a:endParaRPr lang="en-US" altLang="zh-CN" b="1">
              <a:solidFill>
                <a:srgbClr val="FF0000"/>
              </a:solidFill>
            </a:endParaRPr>
          </a:p>
          <a:p>
            <a:r>
              <a:rPr lang="zh-CN" altLang="en-US" b="1">
                <a:solidFill>
                  <a:srgbClr val="FF0000"/>
                </a:solidFill>
              </a:rPr>
              <a:t>请设计一个非递归算法</a:t>
            </a:r>
            <a:r>
              <a:rPr lang="en-US" altLang="zh-CN" b="1">
                <a:solidFill>
                  <a:srgbClr val="FF0000"/>
                </a:solidFill>
              </a:rPr>
              <a:t>FirstNode(BTREE BT)</a:t>
            </a:r>
            <a:r>
              <a:rPr lang="zh-CN" altLang="en-US" b="1">
                <a:solidFill>
                  <a:srgbClr val="FF0000"/>
                </a:solidFill>
              </a:rPr>
              <a:t>，直接返回</a:t>
            </a:r>
            <a:r>
              <a:rPr lang="en-US" altLang="zh-CN" b="1">
                <a:solidFill>
                  <a:srgbClr val="FF0000"/>
                </a:solidFill>
              </a:rPr>
              <a:t>BT</a:t>
            </a:r>
            <a:r>
              <a:rPr lang="zh-CN" altLang="en-US" b="1">
                <a:solidFill>
                  <a:srgbClr val="FF0000"/>
                </a:solidFill>
              </a:rPr>
              <a:t>的后序遍历的第一个被访问的节点，说明时间复杂度。（要求不能通过</a:t>
            </a:r>
            <a:r>
              <a:rPr lang="en-US" altLang="zh-CN" b="1">
                <a:solidFill>
                  <a:srgbClr val="FF0000"/>
                </a:solidFill>
              </a:rPr>
              <a:t>“</a:t>
            </a:r>
            <a:r>
              <a:rPr lang="zh-CN" altLang="en-US" b="1">
                <a:solidFill>
                  <a:srgbClr val="FF0000"/>
                </a:solidFill>
              </a:rPr>
              <a:t>求出后序序列返回第一个节点</a:t>
            </a:r>
            <a:r>
              <a:rPr lang="en-US" altLang="zh-CN" b="1">
                <a:solidFill>
                  <a:srgbClr val="FF0000"/>
                </a:solidFill>
              </a:rPr>
              <a:t>”</a:t>
            </a:r>
            <a:r>
              <a:rPr lang="zh-CN" altLang="en-US" b="1">
                <a:solidFill>
                  <a:srgbClr val="FF0000"/>
                </a:solidFill>
              </a:rPr>
              <a:t>的方式）</a:t>
            </a:r>
            <a:endParaRPr lang="zh-CN" altLang="en-US" b="1">
              <a:solidFill>
                <a:srgbClr val="FF0000"/>
              </a:solidFill>
            </a:endParaRPr>
          </a:p>
          <a:p>
            <a:endParaRPr lang="zh-CN" altLang="en-US"/>
          </a:p>
          <a:p>
            <a:r>
              <a:rPr lang="zh-CN" altLang="en-US" b="1"/>
              <a:t>分析</a:t>
            </a:r>
            <a:r>
              <a:rPr lang="zh-CN" altLang="en-US"/>
              <a:t>：如果一个点是叶子，那么它一定是它子树后序序列的第一个点</a:t>
            </a:r>
            <a:endParaRPr lang="zh-CN" altLang="en-US"/>
          </a:p>
          <a:p>
            <a:r>
              <a:rPr lang="zh-CN" altLang="en-US"/>
              <a:t>否则，如果有左儿子，答案一定在它的左子树中，或者就在右子树中</a:t>
            </a:r>
            <a:endParaRPr lang="zh-CN" altLang="en-US"/>
          </a:p>
          <a:p>
            <a:r>
              <a:rPr lang="zh-CN" altLang="en-US"/>
              <a:t>那么沿着最靠左的链一直往下，不能往左就往右走，直到找到第一个叶子为止即可。</a:t>
            </a:r>
            <a:endParaRPr lang="zh-CN" altLang="en-US"/>
          </a:p>
          <a:p>
            <a:endParaRPr lang="zh-CN" altLang="en-US"/>
          </a:p>
        </p:txBody>
      </p:sp>
      <p:pic>
        <p:nvPicPr>
          <p:cNvPr id="6" name="图片 5"/>
          <p:cNvPicPr>
            <a:picLocks noChangeAspect="1"/>
          </p:cNvPicPr>
          <p:nvPr/>
        </p:nvPicPr>
        <p:blipFill>
          <a:blip r:embed="rId1"/>
          <a:stretch>
            <a:fillRect/>
          </a:stretch>
        </p:blipFill>
        <p:spPr>
          <a:xfrm>
            <a:off x="608330" y="4352925"/>
            <a:ext cx="5775960" cy="2209800"/>
          </a:xfrm>
          <a:prstGeom prst="rect">
            <a:avLst/>
          </a:prstGeom>
        </p:spPr>
      </p:pic>
      <p:pic>
        <p:nvPicPr>
          <p:cNvPr id="7" name="图片 6"/>
          <p:cNvPicPr>
            <a:picLocks noChangeAspect="1"/>
          </p:cNvPicPr>
          <p:nvPr/>
        </p:nvPicPr>
        <p:blipFill>
          <a:blip r:embed="rId2"/>
          <a:stretch>
            <a:fillRect/>
          </a:stretch>
        </p:blipFill>
        <p:spPr>
          <a:xfrm>
            <a:off x="7538085" y="4138295"/>
            <a:ext cx="3688080" cy="244348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三种线索二叉树</a:t>
            </a:r>
            <a:endParaRPr lang="zh-CN" altLang="en-US"/>
          </a:p>
        </p:txBody>
      </p:sp>
      <p:sp>
        <p:nvSpPr>
          <p:cNvPr id="3" name="内容占位符 2"/>
          <p:cNvSpPr>
            <a:spLocks noGrp="1"/>
          </p:cNvSpPr>
          <p:nvPr>
            <p:ph idx="1"/>
          </p:nvPr>
        </p:nvSpPr>
        <p:spPr/>
        <p:txBody>
          <a:bodyPr/>
          <a:p>
            <a:r>
              <a:rPr lang="zh-CN" altLang="en-US"/>
              <a:t>每个点的左儿子若为空，则</a:t>
            </a:r>
            <a:r>
              <a:rPr lang="zh-CN" altLang="en-US" b="1" u="sng">
                <a:solidFill>
                  <a:srgbClr val="FF0000"/>
                </a:solidFill>
                <a:effectLst>
                  <a:outerShdw blurRad="38100" dist="38100" dir="2700000" algn="tl">
                    <a:srgbClr val="000000">
                      <a:alpha val="43137"/>
                    </a:srgbClr>
                  </a:outerShdw>
                </a:effectLst>
              </a:rPr>
              <a:t>左儿子指针</a:t>
            </a:r>
            <a:r>
              <a:rPr lang="zh-CN" altLang="en-US"/>
              <a:t>指向遍历序列的</a:t>
            </a:r>
            <a:r>
              <a:rPr lang="zh-CN" altLang="en-US" b="1" u="sng">
                <a:solidFill>
                  <a:srgbClr val="FF0000"/>
                </a:solidFill>
                <a:effectLst>
                  <a:outerShdw blurRad="38100" dist="38100" dir="2700000" algn="tl">
                    <a:srgbClr val="000000">
                      <a:alpha val="43137"/>
                    </a:srgbClr>
                  </a:outerShdw>
                </a:effectLst>
              </a:rPr>
              <a:t>前驱</a:t>
            </a:r>
            <a:endParaRPr lang="zh-CN" altLang="en-US"/>
          </a:p>
          <a:p>
            <a:r>
              <a:rPr lang="zh-CN" altLang="en-US"/>
              <a:t>每个点的右儿子若为空，则</a:t>
            </a:r>
            <a:r>
              <a:rPr lang="zh-CN" altLang="en-US" b="1" u="sng">
                <a:solidFill>
                  <a:srgbClr val="FF0000"/>
                </a:solidFill>
                <a:effectLst>
                  <a:outerShdw blurRad="38100" dist="38100" dir="2700000" algn="tl">
                    <a:srgbClr val="000000">
                      <a:alpha val="43137"/>
                    </a:srgbClr>
                  </a:outerShdw>
                </a:effectLst>
              </a:rPr>
              <a:t>右儿子指针</a:t>
            </a:r>
            <a:r>
              <a:rPr lang="zh-CN" altLang="en-US"/>
              <a:t>指向遍历序列的</a:t>
            </a:r>
            <a:r>
              <a:rPr lang="zh-CN" altLang="en-US" b="1" u="sng">
                <a:solidFill>
                  <a:srgbClr val="FF0000"/>
                </a:solidFill>
                <a:effectLst>
                  <a:outerShdw blurRad="38100" dist="38100" dir="2700000" algn="tl">
                    <a:srgbClr val="000000">
                      <a:alpha val="43137"/>
                    </a:srgbClr>
                  </a:outerShdw>
                </a:effectLst>
              </a:rPr>
              <a:t>后继</a:t>
            </a:r>
            <a:endParaRPr lang="zh-CN" altLang="en-US"/>
          </a:p>
          <a:p>
            <a:r>
              <a:rPr lang="zh-CN" altLang="en-US"/>
              <a:t>每个点处还要标记</a:t>
            </a:r>
            <a:r>
              <a:rPr lang="en-US" altLang="zh-CN"/>
              <a:t>“</a:t>
            </a:r>
            <a:r>
              <a:rPr lang="zh-CN" altLang="en-US"/>
              <a:t>左儿子指针</a:t>
            </a:r>
            <a:r>
              <a:rPr lang="en-US" altLang="zh-CN"/>
              <a:t>”</a:t>
            </a:r>
            <a:r>
              <a:rPr lang="zh-CN" altLang="en-US"/>
              <a:t>和</a:t>
            </a:r>
            <a:r>
              <a:rPr lang="en-US" altLang="zh-CN"/>
              <a:t>“</a:t>
            </a:r>
            <a:r>
              <a:rPr lang="zh-CN" altLang="en-US"/>
              <a:t>右儿子指针</a:t>
            </a:r>
            <a:r>
              <a:rPr lang="en-US" altLang="zh-CN"/>
              <a:t>”</a:t>
            </a:r>
            <a:r>
              <a:rPr lang="zh-CN" altLang="en-US"/>
              <a:t>指向的</a:t>
            </a:r>
            <a:r>
              <a:rPr lang="zh-CN" altLang="en-US" b="1" u="sng">
                <a:solidFill>
                  <a:srgbClr val="FF0000"/>
                </a:solidFill>
              </a:rPr>
              <a:t>是否是真正的儿子</a:t>
            </a:r>
            <a:r>
              <a:rPr lang="zh-CN" altLang="en-US"/>
              <a:t>！</a:t>
            </a:r>
            <a:endParaRPr lang="zh-CN" altLang="en-US"/>
          </a:p>
          <a:p>
            <a:endParaRPr lang="zh-CN" altLang="en-US"/>
          </a:p>
        </p:txBody>
      </p:sp>
      <p:pic>
        <p:nvPicPr>
          <p:cNvPr id="101" name="图片 100"/>
          <p:cNvPicPr/>
          <p:nvPr/>
        </p:nvPicPr>
        <p:blipFill>
          <a:blip r:embed="rId1"/>
          <a:srcRect l="6309" t="9759" r="1580" b="15231"/>
          <a:stretch>
            <a:fillRect/>
          </a:stretch>
        </p:blipFill>
        <p:spPr>
          <a:xfrm>
            <a:off x="608330" y="2981960"/>
            <a:ext cx="3389630" cy="3745230"/>
          </a:xfrm>
          <a:prstGeom prst="rect">
            <a:avLst/>
          </a:prstGeom>
          <a:noFill/>
          <a:ln w="9525">
            <a:noFill/>
          </a:ln>
        </p:spPr>
      </p:pic>
      <p:pic>
        <p:nvPicPr>
          <p:cNvPr id="102" name="图片 101"/>
          <p:cNvPicPr/>
          <p:nvPr/>
        </p:nvPicPr>
        <p:blipFill>
          <a:blip r:embed="rId2"/>
          <a:srcRect t="7102" r="4531" b="21000"/>
          <a:stretch>
            <a:fillRect/>
          </a:stretch>
        </p:blipFill>
        <p:spPr>
          <a:xfrm>
            <a:off x="4183380" y="2981960"/>
            <a:ext cx="3632200" cy="3745230"/>
          </a:xfrm>
          <a:prstGeom prst="rect">
            <a:avLst/>
          </a:prstGeom>
          <a:noFill/>
          <a:ln w="9525">
            <a:noFill/>
          </a:ln>
        </p:spPr>
      </p:pic>
      <p:pic>
        <p:nvPicPr>
          <p:cNvPr id="103" name="图片 102"/>
          <p:cNvPicPr/>
          <p:nvPr/>
        </p:nvPicPr>
        <p:blipFill>
          <a:blip r:embed="rId3"/>
          <a:srcRect l="3543" t="14343" r="4531" b="24546"/>
          <a:stretch>
            <a:fillRect/>
          </a:stretch>
        </p:blipFill>
        <p:spPr>
          <a:xfrm>
            <a:off x="8001000" y="2982595"/>
            <a:ext cx="3713480" cy="3744595"/>
          </a:xfrm>
          <a:prstGeom prst="rect">
            <a:avLst/>
          </a:prstGeom>
          <a:noFill/>
          <a:ln w="9525">
            <a:noFill/>
          </a:ln>
        </p:spPr>
      </p:pic>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二叉树的线索化（构建线索二叉树）</a:t>
            </a:r>
            <a:endParaRPr lang="zh-CN" altLang="en-US"/>
          </a:p>
        </p:txBody>
      </p:sp>
      <p:sp>
        <p:nvSpPr>
          <p:cNvPr id="3" name="内容占位符 2"/>
          <p:cNvSpPr>
            <a:spLocks noGrp="1"/>
          </p:cNvSpPr>
          <p:nvPr>
            <p:ph idx="1"/>
          </p:nvPr>
        </p:nvSpPr>
        <p:spPr/>
        <p:txBody>
          <a:bodyPr/>
          <a:p>
            <a:r>
              <a:rPr lang="zh-CN" altLang="en-US"/>
              <a:t>其实本质上就是普通的先</a:t>
            </a:r>
            <a:r>
              <a:rPr lang="en-US" altLang="zh-CN"/>
              <a:t>/</a:t>
            </a:r>
            <a:r>
              <a:rPr lang="zh-CN" altLang="en-US"/>
              <a:t>中</a:t>
            </a:r>
            <a:r>
              <a:rPr lang="en-US" altLang="zh-CN"/>
              <a:t>/</a:t>
            </a:r>
            <a:r>
              <a:rPr lang="zh-CN" altLang="en-US"/>
              <a:t>后序遍历稍微改一下，考虑</a:t>
            </a:r>
            <a:r>
              <a:rPr lang="zh-CN" altLang="en-US" b="1" u="sng">
                <a:solidFill>
                  <a:srgbClr val="FF0000"/>
                </a:solidFill>
                <a:effectLst>
                  <a:outerShdw blurRad="38100" dist="38100" dir="2700000" algn="tl">
                    <a:srgbClr val="000000">
                      <a:alpha val="43137"/>
                    </a:srgbClr>
                  </a:outerShdw>
                </a:effectLst>
              </a:rPr>
              <a:t>上一个被遍历到的点</a:t>
            </a:r>
            <a:r>
              <a:rPr lang="zh-CN" altLang="en-US"/>
              <a:t>（前驱）</a:t>
            </a:r>
            <a:endParaRPr lang="zh-CN" altLang="en-US"/>
          </a:p>
          <a:p>
            <a:r>
              <a:rPr lang="zh-CN" altLang="en-US"/>
              <a:t>以先序线索二叉树为例：</a:t>
            </a:r>
            <a:endParaRPr lang="zh-CN" altLang="en-US"/>
          </a:p>
          <a:p>
            <a:endParaRPr lang="zh-CN" altLang="en-US"/>
          </a:p>
        </p:txBody>
      </p:sp>
      <p:pic>
        <p:nvPicPr>
          <p:cNvPr id="4" name="图片 3"/>
          <p:cNvPicPr>
            <a:picLocks noChangeAspect="1"/>
          </p:cNvPicPr>
          <p:nvPr/>
        </p:nvPicPr>
        <p:blipFill>
          <a:blip r:embed="rId1"/>
          <a:stretch>
            <a:fillRect/>
          </a:stretch>
        </p:blipFill>
        <p:spPr>
          <a:xfrm>
            <a:off x="1193800" y="2534285"/>
            <a:ext cx="5739765" cy="425513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线索二叉树的操作：查某个点的前驱</a:t>
            </a:r>
            <a:r>
              <a:rPr lang="en-US" altLang="zh-CN"/>
              <a:t>/</a:t>
            </a:r>
            <a:r>
              <a:rPr lang="zh-CN" altLang="en-US"/>
              <a:t>后继</a:t>
            </a:r>
            <a:endParaRPr lang="zh-CN" altLang="en-US"/>
          </a:p>
        </p:txBody>
      </p:sp>
      <p:pic>
        <p:nvPicPr>
          <p:cNvPr id="4" name="内容占位符 3"/>
          <p:cNvPicPr>
            <a:picLocks noChangeAspect="1"/>
          </p:cNvPicPr>
          <p:nvPr>
            <p:ph idx="1"/>
          </p:nvPr>
        </p:nvPicPr>
        <p:blipFill>
          <a:blip r:embed="rId1"/>
          <a:stretch>
            <a:fillRect/>
          </a:stretch>
        </p:blipFill>
        <p:spPr>
          <a:xfrm>
            <a:off x="608330" y="1588770"/>
            <a:ext cx="7856220" cy="1965960"/>
          </a:xfrm>
          <a:prstGeom prst="rect">
            <a:avLst/>
          </a:prstGeom>
        </p:spPr>
      </p:pic>
      <p:pic>
        <p:nvPicPr>
          <p:cNvPr id="5" name="图片 4"/>
          <p:cNvPicPr>
            <a:picLocks noChangeAspect="1"/>
          </p:cNvPicPr>
          <p:nvPr/>
        </p:nvPicPr>
        <p:blipFill>
          <a:blip r:embed="rId2"/>
          <a:stretch>
            <a:fillRect/>
          </a:stretch>
        </p:blipFill>
        <p:spPr>
          <a:xfrm>
            <a:off x="608330" y="3768725"/>
            <a:ext cx="7292340" cy="2788920"/>
          </a:xfrm>
          <a:prstGeom prst="rect">
            <a:avLst/>
          </a:prstGeom>
        </p:spPr>
      </p:pic>
      <p:sp>
        <p:nvSpPr>
          <p:cNvPr id="6" name="文本框 5"/>
          <p:cNvSpPr txBox="1"/>
          <p:nvPr/>
        </p:nvSpPr>
        <p:spPr>
          <a:xfrm>
            <a:off x="8033385" y="4107815"/>
            <a:ext cx="4158615" cy="1476375"/>
          </a:xfrm>
          <a:prstGeom prst="rect">
            <a:avLst/>
          </a:prstGeom>
          <a:noFill/>
        </p:spPr>
        <p:txBody>
          <a:bodyPr wrap="square" rtlCol="0">
            <a:spAutoFit/>
          </a:bodyPr>
          <a:p>
            <a:r>
              <a:rPr lang="zh-CN" altLang="en-US"/>
              <a:t>先序</a:t>
            </a:r>
            <a:r>
              <a:rPr lang="en-US" altLang="zh-CN"/>
              <a:t>/</a:t>
            </a:r>
            <a:r>
              <a:rPr lang="zh-CN" altLang="en-US"/>
              <a:t>中序线索二叉树是容易求相应后继的，因为如果有真正的右儿子，</a:t>
            </a:r>
            <a:r>
              <a:rPr lang="zh-CN" altLang="en-US" b="1" u="sng">
                <a:solidFill>
                  <a:srgbClr val="FF0000"/>
                </a:solidFill>
                <a:effectLst>
                  <a:outerShdw blurRad="38100" dist="38100" dir="2700000" algn="tl">
                    <a:srgbClr val="000000">
                      <a:alpha val="43137"/>
                    </a:srgbClr>
                  </a:outerShdw>
                </a:effectLst>
              </a:rPr>
              <a:t>后继一定在这个点的子树里</a:t>
            </a:r>
            <a:endParaRPr lang="zh-CN" altLang="en-US"/>
          </a:p>
          <a:p>
            <a:endParaRPr lang="zh-CN" altLang="en-US"/>
          </a:p>
          <a:p>
            <a:r>
              <a:rPr lang="zh-CN" altLang="en-US"/>
              <a:t>但后序线索二叉树就难以求后序后继</a:t>
            </a:r>
            <a:r>
              <a:rPr lang="en-US" altLang="zh-CN"/>
              <a:t>……</a:t>
            </a:r>
            <a:endParaRPr lang="en-US" altLang="zh-CN"/>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在中序线索二叉树中，求某个点的后序前驱</a:t>
            </a:r>
            <a:endParaRPr lang="zh-CN" altLang="en-US"/>
          </a:p>
        </p:txBody>
      </p:sp>
      <p:sp>
        <p:nvSpPr>
          <p:cNvPr id="3" name="内容占位符 2"/>
          <p:cNvSpPr>
            <a:spLocks noGrp="1"/>
          </p:cNvSpPr>
          <p:nvPr>
            <p:ph idx="1"/>
          </p:nvPr>
        </p:nvSpPr>
        <p:spPr/>
        <p:txBody>
          <a:bodyPr/>
          <a:p>
            <a:r>
              <a:rPr lang="zh-CN" altLang="en-US" b="1"/>
              <a:t>分析</a:t>
            </a:r>
            <a:r>
              <a:rPr lang="zh-CN" altLang="en-US"/>
              <a:t>：如果这个点有儿子，那么前驱一定是儿子（为什么？）</a:t>
            </a:r>
            <a:endParaRPr lang="zh-CN" altLang="en-US"/>
          </a:p>
          <a:p>
            <a:r>
              <a:rPr lang="zh-CN" altLang="en-US"/>
              <a:t>否则这个点是叶子，考虑这个叶子往上的第一个有</a:t>
            </a:r>
            <a:r>
              <a:rPr lang="zh-CN" altLang="en-US" b="1" u="sng">
                <a:solidFill>
                  <a:srgbClr val="FF0000"/>
                </a:solidFill>
                <a:effectLst>
                  <a:outerShdw blurRad="38100" dist="38100" dir="2700000" algn="tl">
                    <a:srgbClr val="000000">
                      <a:alpha val="43137"/>
                    </a:srgbClr>
                  </a:outerShdw>
                </a:effectLst>
              </a:rPr>
              <a:t>左分支</a:t>
            </a:r>
            <a:r>
              <a:rPr lang="zh-CN" altLang="en-US"/>
              <a:t>的祖先，前驱就是这个左儿子</a:t>
            </a:r>
            <a:endParaRPr lang="zh-CN" altLang="en-US"/>
          </a:p>
          <a:p>
            <a:r>
              <a:rPr lang="zh-CN" altLang="en-US"/>
              <a:t>虽然我们没有在节点上存父亲指针，但可以利用中序线索二叉树的</a:t>
            </a:r>
            <a:r>
              <a:rPr lang="zh-CN" altLang="en-US" b="1" u="sng">
                <a:solidFill>
                  <a:srgbClr val="FF0000"/>
                </a:solidFill>
                <a:effectLst>
                  <a:outerShdw blurRad="38100" dist="38100" dir="2700000" algn="tl">
                    <a:srgbClr val="000000">
                      <a:alpha val="43137"/>
                    </a:srgbClr>
                  </a:outerShdw>
                </a:effectLst>
              </a:rPr>
              <a:t>中序前驱指针</a:t>
            </a:r>
            <a:r>
              <a:rPr lang="zh-CN" altLang="en-US"/>
              <a:t>实现</a:t>
            </a:r>
            <a:endParaRPr lang="zh-CN" altLang="en-US"/>
          </a:p>
        </p:txBody>
      </p:sp>
      <p:pic>
        <p:nvPicPr>
          <p:cNvPr id="4" name="图片 3"/>
          <p:cNvPicPr>
            <a:picLocks noChangeAspect="1"/>
          </p:cNvPicPr>
          <p:nvPr/>
        </p:nvPicPr>
        <p:blipFill>
          <a:blip r:embed="rId1"/>
          <a:stretch>
            <a:fillRect/>
          </a:stretch>
        </p:blipFill>
        <p:spPr>
          <a:xfrm>
            <a:off x="669290" y="3153410"/>
            <a:ext cx="7437120" cy="2743200"/>
          </a:xfrm>
          <a:prstGeom prst="rect">
            <a:avLst/>
          </a:prstGeom>
        </p:spPr>
      </p:pic>
      <p:pic>
        <p:nvPicPr>
          <p:cNvPr id="104" name="图片 103"/>
          <p:cNvPicPr/>
          <p:nvPr/>
        </p:nvPicPr>
        <p:blipFill>
          <a:blip r:embed="rId2"/>
          <a:srcRect l="21691" t="27065" r="38642" b="32833"/>
          <a:stretch>
            <a:fillRect/>
          </a:stretch>
        </p:blipFill>
        <p:spPr>
          <a:xfrm>
            <a:off x="10171430" y="2358390"/>
            <a:ext cx="1827530" cy="2537460"/>
          </a:xfrm>
          <a:prstGeom prst="rect">
            <a:avLst/>
          </a:prstGeom>
          <a:noFill/>
          <a:ln w="9525">
            <a:noFill/>
          </a:ln>
        </p:spPr>
      </p:pic>
      <p:sp>
        <p:nvSpPr>
          <p:cNvPr id="5" name="矩形 4"/>
          <p:cNvSpPr/>
          <p:nvPr/>
        </p:nvSpPr>
        <p:spPr>
          <a:xfrm>
            <a:off x="951865" y="6117590"/>
            <a:ext cx="10139680" cy="521970"/>
          </a:xfrm>
          <a:prstGeom prst="rect">
            <a:avLst/>
          </a:prstGeom>
          <a:noFill/>
          <a:ln>
            <a:noFill/>
          </a:ln>
        </p:spPr>
        <p:txBody>
          <a:bodyPr wrap="none" rtlCol="0" anchor="t">
            <a:spAutoFit/>
          </a:bodyPr>
          <a:p>
            <a:pPr algn="ctr"/>
            <a:r>
              <a:rPr lang="zh-CN" altLang="en-US" sz="2800" b="1">
                <a:ln w="9525">
                  <a:solidFill>
                    <a:schemeClr val="bg1"/>
                  </a:solidFill>
                  <a:prstDash val="solid"/>
                </a:ln>
                <a:solidFill>
                  <a:schemeClr val="tx1"/>
                </a:solidFill>
                <a:effectLst>
                  <a:outerShdw blurRad="12700" dist="38100" dir="2700000" algn="tl" rotWithShape="0">
                    <a:schemeClr val="bg1">
                      <a:lumMod val="50000"/>
                    </a:schemeClr>
                  </a:outerShdw>
                </a:effectLst>
              </a:rPr>
              <a:t>一个无左儿子点的中序前驱的本质：从它往上第一个右倾的祖先</a:t>
            </a:r>
            <a:endParaRPr lang="zh-CN" altLang="en-US" sz="28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二叉树的非递归先</a:t>
            </a:r>
            <a:r>
              <a:rPr lang="en-US" altLang="zh-CN"/>
              <a:t>/</a:t>
            </a:r>
            <a:r>
              <a:rPr lang="zh-CN" altLang="en-US"/>
              <a:t>中序遍历</a:t>
            </a:r>
            <a:endParaRPr lang="zh-CN" altLang="en-US"/>
          </a:p>
        </p:txBody>
      </p:sp>
      <p:sp>
        <p:nvSpPr>
          <p:cNvPr id="3" name="内容占位符 2"/>
          <p:cNvSpPr>
            <a:spLocks noGrp="1"/>
          </p:cNvSpPr>
          <p:nvPr>
            <p:ph idx="1"/>
          </p:nvPr>
        </p:nvSpPr>
        <p:spPr/>
        <p:txBody>
          <a:bodyPr/>
          <a:p>
            <a:r>
              <a:rPr lang="zh-CN" altLang="en-US" b="1"/>
              <a:t>原理</a:t>
            </a:r>
            <a:r>
              <a:rPr lang="zh-CN" altLang="en-US"/>
              <a:t>：使用栈把二叉树剖分成若干条极左链</a:t>
            </a:r>
            <a:endParaRPr lang="zh-CN" altLang="en-US"/>
          </a:p>
        </p:txBody>
      </p:sp>
      <p:pic>
        <p:nvPicPr>
          <p:cNvPr id="4" name="图片 3"/>
          <p:cNvPicPr>
            <a:picLocks noChangeAspect="1"/>
          </p:cNvPicPr>
          <p:nvPr/>
        </p:nvPicPr>
        <p:blipFill>
          <a:blip r:embed="rId1"/>
          <a:stretch>
            <a:fillRect/>
          </a:stretch>
        </p:blipFill>
        <p:spPr>
          <a:xfrm>
            <a:off x="253365" y="2329180"/>
            <a:ext cx="5392420" cy="4051935"/>
          </a:xfrm>
          <a:prstGeom prst="rect">
            <a:avLst/>
          </a:prstGeom>
        </p:spPr>
      </p:pic>
      <p:pic>
        <p:nvPicPr>
          <p:cNvPr id="5" name="图片 4"/>
          <p:cNvPicPr>
            <a:picLocks noChangeAspect="1"/>
          </p:cNvPicPr>
          <p:nvPr/>
        </p:nvPicPr>
        <p:blipFill>
          <a:blip r:embed="rId2"/>
          <a:stretch>
            <a:fillRect/>
          </a:stretch>
        </p:blipFill>
        <p:spPr>
          <a:xfrm>
            <a:off x="5990590" y="2309495"/>
            <a:ext cx="5798820" cy="4071620"/>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1054100" y="2762250"/>
              <a:ext cx="2540000" cy="628650"/>
            </p14:xfrm>
          </p:contentPart>
        </mc:Choice>
        <mc:Fallback xmlns="">
          <p:pic>
            <p:nvPicPr>
              <p:cNvPr id="6" name="墨迹 5"/>
            </p:nvPicPr>
            <p:blipFill>
              <a:blip r:embed="rId4"/>
            </p:blipFill>
            <p:spPr>
              <a:xfrm>
                <a:off x="1054100" y="2762250"/>
                <a:ext cx="2540000" cy="6286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1847850" y="4813300"/>
              <a:ext cx="2476500" cy="381000"/>
            </p14:xfrm>
          </p:contentPart>
        </mc:Choice>
        <mc:Fallback xmlns="">
          <p:pic>
            <p:nvPicPr>
              <p:cNvPr id="7" name="墨迹 6"/>
            </p:nvPicPr>
            <p:blipFill>
              <a:blip r:embed="rId6"/>
            </p:blipFill>
            <p:spPr>
              <a:xfrm>
                <a:off x="1847850" y="4813300"/>
                <a:ext cx="2476500" cy="3810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6832600" y="4064000"/>
              <a:ext cx="2527300" cy="317500"/>
            </p14:xfrm>
          </p:contentPart>
        </mc:Choice>
        <mc:Fallback xmlns="">
          <p:pic>
            <p:nvPicPr>
              <p:cNvPr id="8" name="墨迹 7"/>
            </p:nvPicPr>
            <p:blipFill>
              <a:blip r:embed="rId8"/>
            </p:blipFill>
            <p:spPr>
              <a:xfrm>
                <a:off x="6832600" y="4064000"/>
                <a:ext cx="2527300" cy="317500"/>
              </a:xfrm>
              <a:prstGeom prst="rect"/>
            </p:spPr>
          </p:pic>
        </mc:Fallback>
      </mc:AlternateContent>
      <p:sp>
        <p:nvSpPr>
          <p:cNvPr id="9" name="文本框 8"/>
          <p:cNvSpPr txBox="1"/>
          <p:nvPr/>
        </p:nvSpPr>
        <p:spPr>
          <a:xfrm>
            <a:off x="4674870" y="6426200"/>
            <a:ext cx="3234690" cy="368300"/>
          </a:xfrm>
          <a:prstGeom prst="rect">
            <a:avLst/>
          </a:prstGeom>
          <a:noFill/>
        </p:spPr>
        <p:txBody>
          <a:bodyPr wrap="square" rtlCol="0">
            <a:spAutoFit/>
          </a:bodyPr>
          <a:p>
            <a:r>
              <a:rPr lang="zh-CN" altLang="en-US"/>
              <a:t>（除输出位置外完全一样）</a:t>
            </a:r>
            <a:endParaRPr lang="zh-CN" altLang="en-US"/>
          </a:p>
        </p:txBody>
      </p:sp>
    </p:spTree>
    <p:custDataLst>
      <p:tags r:id="rId9"/>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：（空）</a:t>
            </a:r>
            <a:endParaRPr lang="zh-CN" altLang="en-US"/>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91650" y="4231005"/>
            <a:ext cx="308610" cy="368300"/>
          </a:xfrm>
          <a:prstGeom prst="rect">
            <a:avLst/>
          </a:prstGeom>
          <a:noFill/>
        </p:spPr>
        <p:txBody>
          <a:bodyPr wrap="none" rtlCol="0">
            <a:spAutoFit/>
          </a:bodyPr>
          <a:p>
            <a:r>
              <a:rPr lang="en-US" altLang="zh-CN"/>
              <a:t>1</a:t>
            </a:r>
            <a:endParaRPr lang="en-US" altLang="zh-CN"/>
          </a:p>
        </p:txBody>
      </p:sp>
      <p:sp>
        <p:nvSpPr>
          <p:cNvPr id="9" name="文本框 8"/>
          <p:cNvSpPr txBox="1"/>
          <p:nvPr/>
        </p:nvSpPr>
        <p:spPr>
          <a:xfrm>
            <a:off x="9402445" y="3862705"/>
            <a:ext cx="308610" cy="368300"/>
          </a:xfrm>
          <a:prstGeom prst="rect">
            <a:avLst/>
          </a:prstGeom>
          <a:noFill/>
        </p:spPr>
        <p:txBody>
          <a:bodyPr wrap="none" rtlCol="0">
            <a:spAutoFit/>
          </a:bodyPr>
          <a:p>
            <a:r>
              <a:rPr lang="en-US" altLang="zh-CN"/>
              <a:t>2</a:t>
            </a:r>
            <a:endParaRPr lang="en-US" altLang="zh-CN"/>
          </a:p>
        </p:txBody>
      </p:sp>
      <p:sp>
        <p:nvSpPr>
          <p:cNvPr id="10" name="文本框 9"/>
          <p:cNvSpPr txBox="1"/>
          <p:nvPr/>
        </p:nvSpPr>
        <p:spPr>
          <a:xfrm>
            <a:off x="9391650" y="3470275"/>
            <a:ext cx="308610" cy="368300"/>
          </a:xfrm>
          <a:prstGeom prst="rect">
            <a:avLst/>
          </a:prstGeom>
          <a:noFill/>
        </p:spPr>
        <p:txBody>
          <a:bodyPr wrap="none" rtlCol="0">
            <a:spAutoFit/>
          </a:bodyPr>
          <a:p>
            <a:r>
              <a:rPr lang="en-US" altLang="zh-CN"/>
              <a:t>3</a:t>
            </a:r>
            <a:endParaRPr lang="en-US" altLang="zh-CN"/>
          </a:p>
        </p:txBody>
      </p:sp>
      <p:cxnSp>
        <p:nvCxnSpPr>
          <p:cNvPr id="11" name="直接连接符 10"/>
          <p:cNvCxnSpPr/>
          <p:nvPr/>
        </p:nvCxnSpPr>
        <p:spPr>
          <a:xfrm flipH="1">
            <a:off x="1824990" y="2202815"/>
            <a:ext cx="1328420" cy="1399540"/>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00100" y="3470275"/>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3454400"/>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2155190" y="5791200"/>
            <a:ext cx="6278880" cy="706755"/>
          </a:xfrm>
          <a:prstGeom prst="rect">
            <a:avLst/>
          </a:prstGeom>
          <a:noFill/>
          <a:ln>
            <a:noFill/>
          </a:ln>
        </p:spPr>
        <p:txBody>
          <a:bodyPr wrap="none" rtlCol="0" anchor="t">
            <a:spAutoFit/>
          </a:bodyPr>
          <a:p>
            <a:pPr algn="ct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先把从根开始的极左链压栈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91650" y="4231005"/>
            <a:ext cx="308610" cy="368300"/>
          </a:xfrm>
          <a:prstGeom prst="rect">
            <a:avLst/>
          </a:prstGeom>
          <a:noFill/>
        </p:spPr>
        <p:txBody>
          <a:bodyPr wrap="none" rtlCol="0">
            <a:spAutoFit/>
          </a:bodyPr>
          <a:p>
            <a:r>
              <a:rPr lang="en-US" altLang="zh-CN"/>
              <a:t>1</a:t>
            </a:r>
            <a:endParaRPr lang="en-US" altLang="zh-CN"/>
          </a:p>
        </p:txBody>
      </p:sp>
      <p:sp>
        <p:nvSpPr>
          <p:cNvPr id="9" name="文本框 8"/>
          <p:cNvSpPr txBox="1"/>
          <p:nvPr/>
        </p:nvSpPr>
        <p:spPr>
          <a:xfrm>
            <a:off x="9402445" y="3862705"/>
            <a:ext cx="308610" cy="368300"/>
          </a:xfrm>
          <a:prstGeom prst="rect">
            <a:avLst/>
          </a:prstGeom>
          <a:noFill/>
        </p:spPr>
        <p:txBody>
          <a:bodyPr wrap="none" rtlCol="0">
            <a:spAutoFit/>
          </a:bodyPr>
          <a:p>
            <a:r>
              <a:rPr lang="en-US" altLang="zh-CN"/>
              <a:t>2</a:t>
            </a:r>
            <a:endParaRPr lang="en-US" altLang="zh-CN"/>
          </a:p>
        </p:txBody>
      </p:sp>
      <p:cxnSp>
        <p:nvCxnSpPr>
          <p:cNvPr id="11" name="直接连接符 10"/>
          <p:cNvCxnSpPr/>
          <p:nvPr/>
        </p:nvCxnSpPr>
        <p:spPr>
          <a:xfrm flipH="1">
            <a:off x="2383155" y="2202815"/>
            <a:ext cx="770255" cy="84010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358265" y="2644140"/>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3847465"/>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3375025" y="5923280"/>
            <a:ext cx="5313680" cy="706755"/>
          </a:xfrm>
          <a:prstGeom prst="rect">
            <a:avLst/>
          </a:prstGeom>
          <a:noFill/>
          <a:ln>
            <a:noFill/>
          </a:ln>
        </p:spPr>
        <p:txBody>
          <a:bodyPr wrap="none" rtlCol="0" anchor="t">
            <a:spAutoFit/>
          </a:bodyPr>
          <a:p>
            <a:pPr algn="ct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3</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没有右儿子，把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3</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1 2 3 4 5 6</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3 2</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91650" y="4231005"/>
            <a:ext cx="308610" cy="368300"/>
          </a:xfrm>
          <a:prstGeom prst="rect">
            <a:avLst/>
          </a:prstGeom>
          <a:noFill/>
        </p:spPr>
        <p:txBody>
          <a:bodyPr wrap="none" rtlCol="0">
            <a:spAutoFit/>
          </a:bodyPr>
          <a:p>
            <a:r>
              <a:rPr lang="en-US" altLang="zh-CN"/>
              <a:t>1</a:t>
            </a:r>
            <a:endParaRPr lang="en-US" altLang="zh-CN"/>
          </a:p>
        </p:txBody>
      </p:sp>
      <p:sp>
        <p:nvSpPr>
          <p:cNvPr id="9" name="文本框 8"/>
          <p:cNvSpPr txBox="1"/>
          <p:nvPr/>
        </p:nvSpPr>
        <p:spPr>
          <a:xfrm>
            <a:off x="9402445" y="3862705"/>
            <a:ext cx="308610" cy="368300"/>
          </a:xfrm>
          <a:prstGeom prst="rect">
            <a:avLst/>
          </a:prstGeom>
          <a:noFill/>
        </p:spPr>
        <p:txBody>
          <a:bodyPr wrap="none" rtlCol="0">
            <a:spAutoFit/>
          </a:bodyPr>
          <a:p>
            <a:r>
              <a:rPr lang="en-US" altLang="zh-CN"/>
              <a:t>4</a:t>
            </a:r>
            <a:endParaRPr lang="en-US" altLang="zh-CN"/>
          </a:p>
        </p:txBody>
      </p:sp>
      <p:cxnSp>
        <p:nvCxnSpPr>
          <p:cNvPr id="11" name="直接连接符 10"/>
          <p:cNvCxnSpPr/>
          <p:nvPr/>
        </p:nvCxnSpPr>
        <p:spPr>
          <a:xfrm flipH="1">
            <a:off x="2859405" y="2202815"/>
            <a:ext cx="294005" cy="31305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81380" y="4956810"/>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3110865"/>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1343025" y="5923280"/>
            <a:ext cx="9377680" cy="706755"/>
          </a:xfrm>
          <a:prstGeom prst="rect">
            <a:avLst/>
          </a:prstGeom>
          <a:noFill/>
          <a:ln>
            <a:noFill/>
          </a:ln>
        </p:spPr>
        <p:txBody>
          <a:bodyPr wrap="none" rtlCol="0" anchor="t">
            <a:spAutoFit/>
          </a:bodyPr>
          <a:p>
            <a:pPr algn="ctr"/>
            <a:r>
              <a:rPr 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2</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2</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的右儿子开始的极左链入栈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3" name="直接连接符 2"/>
          <p:cNvCxnSpPr>
            <a:endCxn id="12" idx="3"/>
          </p:cNvCxnSpPr>
          <p:nvPr/>
        </p:nvCxnSpPr>
        <p:spPr>
          <a:xfrm flipH="1">
            <a:off x="1906270" y="3606165"/>
            <a:ext cx="1140460" cy="155003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411970" y="3494405"/>
            <a:ext cx="308610" cy="368300"/>
          </a:xfrm>
          <a:prstGeom prst="rect">
            <a:avLst/>
          </a:prstGeom>
          <a:noFill/>
        </p:spPr>
        <p:txBody>
          <a:bodyPr wrap="none" rtlCol="0">
            <a:spAutoFit/>
          </a:bodyPr>
          <a:p>
            <a:r>
              <a:rPr lang="en-US" altLang="zh-CN"/>
              <a:t>5</a:t>
            </a:r>
            <a:endParaRPr lang="en-US" altLang="zh-CN"/>
          </a:p>
        </p:txBody>
      </p:sp>
      <p:sp>
        <p:nvSpPr>
          <p:cNvPr id="15" name="文本框 14"/>
          <p:cNvSpPr txBox="1"/>
          <p:nvPr/>
        </p:nvSpPr>
        <p:spPr>
          <a:xfrm>
            <a:off x="9411970" y="3126105"/>
            <a:ext cx="308610" cy="368300"/>
          </a:xfrm>
          <a:prstGeom prst="rect">
            <a:avLst/>
          </a:prstGeom>
          <a:noFill/>
        </p:spPr>
        <p:txBody>
          <a:bodyPr wrap="none" rtlCol="0">
            <a:spAutoFit/>
          </a:bodyPr>
          <a:p>
            <a:r>
              <a:rPr lang="en-US" altLang="zh-CN"/>
              <a:t>6</a:t>
            </a:r>
            <a:endParaRPr lang="en-US" altLang="zh-CN"/>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1 2 3 4 5 6</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3 2 6</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91650" y="4231005"/>
            <a:ext cx="308610" cy="368300"/>
          </a:xfrm>
          <a:prstGeom prst="rect">
            <a:avLst/>
          </a:prstGeom>
          <a:noFill/>
        </p:spPr>
        <p:txBody>
          <a:bodyPr wrap="none" rtlCol="0">
            <a:spAutoFit/>
          </a:bodyPr>
          <a:p>
            <a:r>
              <a:rPr lang="en-US" altLang="zh-CN"/>
              <a:t>1</a:t>
            </a:r>
            <a:endParaRPr lang="en-US" altLang="zh-CN"/>
          </a:p>
        </p:txBody>
      </p:sp>
      <p:sp>
        <p:nvSpPr>
          <p:cNvPr id="9" name="文本框 8"/>
          <p:cNvSpPr txBox="1"/>
          <p:nvPr/>
        </p:nvSpPr>
        <p:spPr>
          <a:xfrm>
            <a:off x="9402445" y="3862705"/>
            <a:ext cx="308610" cy="368300"/>
          </a:xfrm>
          <a:prstGeom prst="rect">
            <a:avLst/>
          </a:prstGeom>
          <a:noFill/>
        </p:spPr>
        <p:txBody>
          <a:bodyPr wrap="none" rtlCol="0">
            <a:spAutoFit/>
          </a:bodyPr>
          <a:p>
            <a:r>
              <a:rPr lang="en-US" altLang="zh-CN"/>
              <a:t>4</a:t>
            </a:r>
            <a:endParaRPr lang="en-US" altLang="zh-CN"/>
          </a:p>
        </p:txBody>
      </p:sp>
      <p:cxnSp>
        <p:nvCxnSpPr>
          <p:cNvPr id="11" name="直接连接符 10"/>
          <p:cNvCxnSpPr/>
          <p:nvPr/>
        </p:nvCxnSpPr>
        <p:spPr>
          <a:xfrm flipH="1">
            <a:off x="2859405" y="2202815"/>
            <a:ext cx="294005" cy="31305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76985" y="4295775"/>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3479165"/>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3375025" y="5923280"/>
            <a:ext cx="5313680" cy="706755"/>
          </a:xfrm>
          <a:prstGeom prst="rect">
            <a:avLst/>
          </a:prstGeom>
          <a:noFill/>
          <a:ln>
            <a:noFill/>
          </a:ln>
        </p:spPr>
        <p:txBody>
          <a:bodyPr wrap="none" rtlCol="0" anchor="t">
            <a:spAutoFit/>
          </a:bodyPr>
          <a:p>
            <a:pPr algn="ctr"/>
            <a:r>
              <a:rPr 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6</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没有右儿子，把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6</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3" name="直接连接符 2"/>
          <p:cNvCxnSpPr/>
          <p:nvPr/>
        </p:nvCxnSpPr>
        <p:spPr>
          <a:xfrm flipH="1">
            <a:off x="2301875" y="3606165"/>
            <a:ext cx="744855" cy="100901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411970" y="3494405"/>
            <a:ext cx="308610" cy="368300"/>
          </a:xfrm>
          <a:prstGeom prst="rect">
            <a:avLst/>
          </a:prstGeom>
          <a:noFill/>
        </p:spPr>
        <p:txBody>
          <a:bodyPr wrap="none" rtlCol="0">
            <a:spAutoFit/>
          </a:bodyPr>
          <a:p>
            <a:r>
              <a:rPr lang="en-US" altLang="zh-CN"/>
              <a:t>5</a:t>
            </a:r>
            <a:endParaRPr lang="en-US" altLang="zh-CN"/>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二叉树的</a:t>
            </a:r>
            <a:r>
              <a:rPr lang="en-US" altLang="zh-CN"/>
              <a:t>5</a:t>
            </a:r>
            <a:r>
              <a:rPr lang="zh-CN" altLang="en-US"/>
              <a:t>种存储形式</a:t>
            </a:r>
            <a:endParaRPr lang="zh-CN" altLang="en-US"/>
          </a:p>
        </p:txBody>
      </p:sp>
      <p:pic>
        <p:nvPicPr>
          <p:cNvPr id="5" name="图片 4"/>
          <p:cNvPicPr>
            <a:picLocks noChangeAspect="1"/>
          </p:cNvPicPr>
          <p:nvPr/>
        </p:nvPicPr>
        <p:blipFill>
          <a:blip r:embed="rId1"/>
          <a:stretch>
            <a:fillRect/>
          </a:stretch>
        </p:blipFill>
        <p:spPr>
          <a:xfrm>
            <a:off x="0" y="1567180"/>
            <a:ext cx="4445635" cy="2666365"/>
          </a:xfrm>
          <a:prstGeom prst="rect">
            <a:avLst/>
          </a:prstGeom>
        </p:spPr>
      </p:pic>
      <p:graphicFrame>
        <p:nvGraphicFramePr>
          <p:cNvPr id="6" name="表格 5"/>
          <p:cNvGraphicFramePr/>
          <p:nvPr>
            <p:custDataLst>
              <p:tags r:id="rId2"/>
            </p:custDataLst>
          </p:nvPr>
        </p:nvGraphicFramePr>
        <p:xfrm>
          <a:off x="0" y="4425315"/>
          <a:ext cx="4446270" cy="762000"/>
        </p:xfrm>
        <a:graphic>
          <a:graphicData uri="http://schemas.openxmlformats.org/drawingml/2006/table">
            <a:tbl>
              <a:tblPr firstRow="1" bandRow="1">
                <a:tableStyleId>{5C22544A-7EE6-4342-B048-85BDC9FD1C3A}</a:tableStyleId>
              </a:tblPr>
              <a:tblGrid>
                <a:gridCol w="404495"/>
                <a:gridCol w="403860"/>
                <a:gridCol w="404495"/>
                <a:gridCol w="403860"/>
                <a:gridCol w="404495"/>
                <a:gridCol w="403860"/>
                <a:gridCol w="404495"/>
                <a:gridCol w="403860"/>
                <a:gridCol w="404495"/>
                <a:gridCol w="347345"/>
                <a:gridCol w="461010"/>
              </a:tblGrid>
              <a:tr h="381000">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5</a:t>
                      </a:r>
                      <a:endParaRPr lang="en-US" altLang="zh-CN"/>
                    </a:p>
                  </a:txBody>
                  <a:tcPr/>
                </a:tc>
                <a:tc>
                  <a:txBody>
                    <a:bodyPr/>
                    <a:p>
                      <a:pPr>
                        <a:buNone/>
                      </a:pPr>
                      <a:r>
                        <a:rPr lang="en-US" altLang="zh-CN"/>
                        <a:t>6</a:t>
                      </a:r>
                      <a:endParaRPr lang="en-US" altLang="zh-CN"/>
                    </a:p>
                  </a:txBody>
                  <a:tcPr/>
                </a:tc>
                <a:tc>
                  <a:txBody>
                    <a:bodyPr/>
                    <a:p>
                      <a:pPr>
                        <a:buNone/>
                      </a:pPr>
                      <a:r>
                        <a:rPr lang="en-US" altLang="zh-CN"/>
                        <a:t>7</a:t>
                      </a:r>
                      <a:endParaRPr lang="en-US" altLang="zh-CN"/>
                    </a:p>
                  </a:txBody>
                  <a:tcPr/>
                </a:tc>
                <a:tc>
                  <a:txBody>
                    <a:bodyPr/>
                    <a:p>
                      <a:pPr>
                        <a:buNone/>
                      </a:pPr>
                      <a:r>
                        <a:rPr lang="en-US" altLang="zh-CN"/>
                        <a:t>8</a:t>
                      </a:r>
                      <a:endParaRPr lang="en-US" altLang="zh-CN"/>
                    </a:p>
                  </a:txBody>
                  <a:tcPr/>
                </a:tc>
                <a:tc>
                  <a:txBody>
                    <a:bodyPr/>
                    <a:p>
                      <a:pPr>
                        <a:buNone/>
                      </a:pPr>
                      <a:r>
                        <a:rPr lang="en-US" altLang="zh-CN"/>
                        <a:t>9</a:t>
                      </a:r>
                      <a:endParaRPr lang="en-US" altLang="zh-CN"/>
                    </a:p>
                  </a:txBody>
                  <a:tcPr/>
                </a:tc>
                <a:tc>
                  <a:txBody>
                    <a:bodyPr/>
                    <a:p>
                      <a:pPr>
                        <a:buNone/>
                      </a:pPr>
                      <a:r>
                        <a:rPr lang="en-US" altLang="zh-CN"/>
                        <a:t>10</a:t>
                      </a:r>
                      <a:endParaRPr lang="en-US" altLang="zh-CN"/>
                    </a:p>
                  </a:txBody>
                  <a:tcPr/>
                </a:tc>
              </a:tr>
              <a:tr h="381000">
                <a:tc>
                  <a:txBody>
                    <a:bodyPr/>
                    <a:p>
                      <a:pPr>
                        <a:buNone/>
                      </a:pPr>
                      <a:r>
                        <a:rPr lang="zh-CN" altLang="en-US"/>
                        <a:t>空</a:t>
                      </a:r>
                      <a:endParaRPr lang="zh-CN" altLang="en-US"/>
                    </a:p>
                  </a:txBody>
                  <a:tcPr/>
                </a:tc>
                <a:tc>
                  <a:txBody>
                    <a:bodyPr/>
                    <a:p>
                      <a:pPr>
                        <a:buNone/>
                      </a:pPr>
                      <a:r>
                        <a:rPr lang="en-US" altLang="zh-CN"/>
                        <a:t>A</a:t>
                      </a:r>
                      <a:endParaRPr lang="en-US" altLang="zh-CN"/>
                    </a:p>
                  </a:txBody>
                  <a:tcPr/>
                </a:tc>
                <a:tc>
                  <a:txBody>
                    <a:bodyPr/>
                    <a:p>
                      <a:pPr>
                        <a:buNone/>
                      </a:pPr>
                      <a:r>
                        <a:rPr lang="en-US" altLang="zh-CN" b="1"/>
                        <a:t>B</a:t>
                      </a:r>
                      <a:endParaRPr lang="en-US" altLang="zh-CN" b="1"/>
                    </a:p>
                  </a:txBody>
                  <a:tcPr/>
                </a:tc>
                <a:tc>
                  <a:txBody>
                    <a:bodyPr/>
                    <a:p>
                      <a:pPr>
                        <a:buNone/>
                      </a:pPr>
                      <a:r>
                        <a:rPr lang="en-US" altLang="zh-CN"/>
                        <a:t>C</a:t>
                      </a:r>
                      <a:endParaRPr lang="en-US" altLang="zh-CN"/>
                    </a:p>
                  </a:txBody>
                  <a:tcPr/>
                </a:tc>
                <a:tc>
                  <a:txBody>
                    <a:bodyPr/>
                    <a:p>
                      <a:pPr>
                        <a:buNone/>
                      </a:pPr>
                      <a:r>
                        <a:rPr lang="en-US" altLang="zh-CN"/>
                        <a:t>$</a:t>
                      </a:r>
                      <a:endParaRPr lang="en-US" altLang="zh-CN"/>
                    </a:p>
                  </a:txBody>
                  <a:tcPr/>
                </a:tc>
                <a:tc>
                  <a:txBody>
                    <a:bodyPr/>
                    <a:p>
                      <a:pPr>
                        <a:buNone/>
                      </a:pPr>
                      <a:r>
                        <a:rPr lang="en-US" altLang="zh-CN"/>
                        <a:t>E</a:t>
                      </a:r>
                      <a:endParaRPr lang="en-US" altLang="zh-CN"/>
                    </a:p>
                  </a:txBody>
                  <a:tcPr/>
                </a:tc>
                <a:tc>
                  <a:txBody>
                    <a:bodyPr/>
                    <a:p>
                      <a:pPr>
                        <a:buNone/>
                      </a:pPr>
                      <a:r>
                        <a:rPr lang="en-US" altLang="zh-CN"/>
                        <a:t>$</a:t>
                      </a:r>
                      <a:endParaRPr lang="en-US" altLang="zh-CN"/>
                    </a:p>
                  </a:txBody>
                  <a:tcPr/>
                </a:tc>
                <a:tc>
                  <a:txBody>
                    <a:bodyPr/>
                    <a:p>
                      <a:pPr>
                        <a:buNone/>
                      </a:pPr>
                      <a:r>
                        <a:rPr lang="en-US" altLang="zh-CN"/>
                        <a:t>G</a:t>
                      </a:r>
                      <a:endParaRPr lang="en-US" altLang="zh-CN"/>
                    </a:p>
                  </a:txBody>
                  <a:tcPr/>
                </a:tc>
                <a:tc>
                  <a:txBody>
                    <a:bodyPr/>
                    <a:p>
                      <a:pPr>
                        <a:buNone/>
                      </a:pPr>
                      <a:r>
                        <a:rPr lang="en-US" altLang="zh-CN"/>
                        <a:t>$</a:t>
                      </a:r>
                      <a:endParaRPr lang="en-US" altLang="zh-CN"/>
                    </a:p>
                  </a:txBody>
                  <a:tcPr/>
                </a:tc>
                <a:tc>
                  <a:txBody>
                    <a:bodyPr/>
                    <a:p>
                      <a:pPr>
                        <a:buNone/>
                      </a:pPr>
                      <a:r>
                        <a:rPr lang="en-US" altLang="zh-CN"/>
                        <a:t>$</a:t>
                      </a:r>
                      <a:endParaRPr lang="en-US" altLang="zh-CN"/>
                    </a:p>
                  </a:txBody>
                  <a:tcPr/>
                </a:tc>
                <a:tc>
                  <a:txBody>
                    <a:bodyPr/>
                    <a:p>
                      <a:pPr>
                        <a:buNone/>
                      </a:pPr>
                      <a:r>
                        <a:rPr lang="en-US" altLang="zh-CN"/>
                        <a:t>J</a:t>
                      </a:r>
                      <a:endParaRPr lang="en-US" altLang="zh-CN"/>
                    </a:p>
                  </a:txBody>
                  <a:tcPr/>
                </a:tc>
              </a:tr>
            </a:tbl>
          </a:graphicData>
        </a:graphic>
      </p:graphicFrame>
      <p:pic>
        <p:nvPicPr>
          <p:cNvPr id="7" name="图片 6"/>
          <p:cNvPicPr>
            <a:picLocks noChangeAspect="1"/>
          </p:cNvPicPr>
          <p:nvPr/>
        </p:nvPicPr>
        <p:blipFill>
          <a:blip r:embed="rId3"/>
          <a:stretch>
            <a:fillRect/>
          </a:stretch>
        </p:blipFill>
        <p:spPr>
          <a:xfrm>
            <a:off x="4622800" y="1567180"/>
            <a:ext cx="4349750" cy="1915160"/>
          </a:xfrm>
          <a:prstGeom prst="rect">
            <a:avLst/>
          </a:prstGeom>
        </p:spPr>
      </p:pic>
      <p:pic>
        <p:nvPicPr>
          <p:cNvPr id="8" name="图片 7"/>
          <p:cNvPicPr>
            <a:picLocks noChangeAspect="1"/>
          </p:cNvPicPr>
          <p:nvPr/>
        </p:nvPicPr>
        <p:blipFill>
          <a:blip r:embed="rId4"/>
          <a:stretch>
            <a:fillRect/>
          </a:stretch>
        </p:blipFill>
        <p:spPr>
          <a:xfrm>
            <a:off x="4446270" y="3952875"/>
            <a:ext cx="4316095" cy="2620010"/>
          </a:xfrm>
          <a:prstGeom prst="rect">
            <a:avLst/>
          </a:prstGeom>
        </p:spPr>
      </p:pic>
      <p:pic>
        <p:nvPicPr>
          <p:cNvPr id="9" name="图片 8"/>
          <p:cNvPicPr>
            <a:picLocks noChangeAspect="1"/>
          </p:cNvPicPr>
          <p:nvPr/>
        </p:nvPicPr>
        <p:blipFill>
          <a:blip r:embed="rId5"/>
          <a:stretch>
            <a:fillRect/>
          </a:stretch>
        </p:blipFill>
        <p:spPr>
          <a:xfrm>
            <a:off x="8762365" y="3302000"/>
            <a:ext cx="3448050" cy="2376805"/>
          </a:xfrm>
          <a:prstGeom prst="rect">
            <a:avLst/>
          </a:prstGeom>
        </p:spPr>
      </p:pic>
      <p:pic>
        <p:nvPicPr>
          <p:cNvPr id="10" name="图片 9"/>
          <p:cNvPicPr>
            <a:picLocks noChangeAspect="1"/>
          </p:cNvPicPr>
          <p:nvPr/>
        </p:nvPicPr>
        <p:blipFill>
          <a:blip r:embed="rId6"/>
          <a:stretch>
            <a:fillRect/>
          </a:stretch>
        </p:blipFill>
        <p:spPr>
          <a:xfrm>
            <a:off x="8432165" y="0"/>
            <a:ext cx="3759835" cy="2560955"/>
          </a:xfrm>
          <a:prstGeom prst="rect">
            <a:avLst/>
          </a:prstGeom>
        </p:spPr>
      </p:pic>
    </p:spTree>
    <p:custDataLst>
      <p:tags r:id="rId7"/>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1 2 3 4 5 6 7</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3 2 6 5</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91650" y="4231005"/>
            <a:ext cx="308610" cy="368300"/>
          </a:xfrm>
          <a:prstGeom prst="rect">
            <a:avLst/>
          </a:prstGeom>
          <a:noFill/>
        </p:spPr>
        <p:txBody>
          <a:bodyPr wrap="none" rtlCol="0">
            <a:spAutoFit/>
          </a:bodyPr>
          <a:p>
            <a:r>
              <a:rPr lang="en-US" altLang="zh-CN"/>
              <a:t>1</a:t>
            </a:r>
            <a:endParaRPr lang="en-US" altLang="zh-CN"/>
          </a:p>
        </p:txBody>
      </p:sp>
      <p:sp>
        <p:nvSpPr>
          <p:cNvPr id="9" name="文本框 8"/>
          <p:cNvSpPr txBox="1"/>
          <p:nvPr/>
        </p:nvSpPr>
        <p:spPr>
          <a:xfrm>
            <a:off x="9402445" y="3862705"/>
            <a:ext cx="308610" cy="368300"/>
          </a:xfrm>
          <a:prstGeom prst="rect">
            <a:avLst/>
          </a:prstGeom>
          <a:noFill/>
        </p:spPr>
        <p:txBody>
          <a:bodyPr wrap="none" rtlCol="0">
            <a:spAutoFit/>
          </a:bodyPr>
          <a:p>
            <a:r>
              <a:rPr lang="en-US" altLang="zh-CN"/>
              <a:t>4</a:t>
            </a:r>
            <a:endParaRPr lang="en-US" altLang="zh-CN"/>
          </a:p>
        </p:txBody>
      </p:sp>
      <p:cxnSp>
        <p:nvCxnSpPr>
          <p:cNvPr id="11" name="直接连接符 10"/>
          <p:cNvCxnSpPr/>
          <p:nvPr/>
        </p:nvCxnSpPr>
        <p:spPr>
          <a:xfrm flipH="1">
            <a:off x="2859405" y="2202815"/>
            <a:ext cx="294005" cy="31305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834515" y="4975225"/>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3479165"/>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1343025" y="5923280"/>
            <a:ext cx="9377680" cy="706755"/>
          </a:xfrm>
          <a:prstGeom prst="rect">
            <a:avLst/>
          </a:prstGeom>
          <a:noFill/>
          <a:ln>
            <a:noFill/>
          </a:ln>
        </p:spPr>
        <p:txBody>
          <a:bodyPr wrap="none" rtlCol="0" anchor="t">
            <a:spAutoFit/>
          </a:bodyPr>
          <a:p>
            <a:pPr algn="ctr"/>
            <a:r>
              <a:rPr 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5</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5</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的右儿子开始的极左链入栈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3" name="直接连接符 2"/>
          <p:cNvCxnSpPr/>
          <p:nvPr/>
        </p:nvCxnSpPr>
        <p:spPr>
          <a:xfrm flipH="1">
            <a:off x="2809240" y="3606165"/>
            <a:ext cx="237490" cy="29908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411970" y="3494405"/>
            <a:ext cx="308610" cy="368300"/>
          </a:xfrm>
          <a:prstGeom prst="rect">
            <a:avLst/>
          </a:prstGeom>
          <a:noFill/>
        </p:spPr>
        <p:txBody>
          <a:bodyPr wrap="none" rtlCol="0">
            <a:spAutoFit/>
          </a:bodyPr>
          <a:p>
            <a:r>
              <a:rPr lang="en-US" altLang="zh-CN"/>
              <a:t>7</a:t>
            </a:r>
            <a:endParaRPr lang="en-US" altLang="zh-CN"/>
          </a:p>
        </p:txBody>
      </p:sp>
      <p:cxnSp>
        <p:nvCxnSpPr>
          <p:cNvPr id="15" name="直接连接符 14"/>
          <p:cNvCxnSpPr/>
          <p:nvPr/>
        </p:nvCxnSpPr>
        <p:spPr>
          <a:xfrm flipH="1">
            <a:off x="2733040" y="5071745"/>
            <a:ext cx="237490" cy="29908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1 2 3 4 5 6 7</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3 2 6 5 7</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91650" y="4231005"/>
            <a:ext cx="308610" cy="368300"/>
          </a:xfrm>
          <a:prstGeom prst="rect">
            <a:avLst/>
          </a:prstGeom>
          <a:noFill/>
        </p:spPr>
        <p:txBody>
          <a:bodyPr wrap="none" rtlCol="0">
            <a:spAutoFit/>
          </a:bodyPr>
          <a:p>
            <a:r>
              <a:rPr lang="en-US" altLang="zh-CN"/>
              <a:t>1</a:t>
            </a:r>
            <a:endParaRPr lang="en-US" altLang="zh-CN"/>
          </a:p>
        </p:txBody>
      </p:sp>
      <p:sp>
        <p:nvSpPr>
          <p:cNvPr id="9" name="文本框 8"/>
          <p:cNvSpPr txBox="1"/>
          <p:nvPr/>
        </p:nvSpPr>
        <p:spPr>
          <a:xfrm>
            <a:off x="9402445" y="3862705"/>
            <a:ext cx="308610" cy="368300"/>
          </a:xfrm>
          <a:prstGeom prst="rect">
            <a:avLst/>
          </a:prstGeom>
          <a:noFill/>
        </p:spPr>
        <p:txBody>
          <a:bodyPr wrap="none" rtlCol="0">
            <a:spAutoFit/>
          </a:bodyPr>
          <a:p>
            <a:r>
              <a:rPr lang="en-US" altLang="zh-CN"/>
              <a:t>4</a:t>
            </a:r>
            <a:endParaRPr lang="en-US" altLang="zh-CN"/>
          </a:p>
        </p:txBody>
      </p:sp>
      <p:cxnSp>
        <p:nvCxnSpPr>
          <p:cNvPr id="11" name="直接连接符 10"/>
          <p:cNvCxnSpPr/>
          <p:nvPr/>
        </p:nvCxnSpPr>
        <p:spPr>
          <a:xfrm flipH="1">
            <a:off x="2859405" y="2202815"/>
            <a:ext cx="294005" cy="31305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834515" y="3375660"/>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3847465"/>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3375025" y="5923280"/>
            <a:ext cx="5313680" cy="706755"/>
          </a:xfrm>
          <a:prstGeom prst="rect">
            <a:avLst/>
          </a:prstGeom>
          <a:noFill/>
          <a:ln>
            <a:noFill/>
          </a:ln>
        </p:spPr>
        <p:txBody>
          <a:bodyPr wrap="none" rtlCol="0" anchor="t">
            <a:spAutoFit/>
          </a:bodyPr>
          <a:p>
            <a:pPr algn="ctr"/>
            <a:r>
              <a:rPr 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7</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没有右儿子，把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7</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3" name="直接连接符 2"/>
          <p:cNvCxnSpPr/>
          <p:nvPr/>
        </p:nvCxnSpPr>
        <p:spPr>
          <a:xfrm flipH="1">
            <a:off x="2809240" y="3606165"/>
            <a:ext cx="237490" cy="29908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1 2 3 4 5 6 7 8</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3 2 6 5 7 4</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91650" y="4231005"/>
            <a:ext cx="308610" cy="368300"/>
          </a:xfrm>
          <a:prstGeom prst="rect">
            <a:avLst/>
          </a:prstGeom>
          <a:noFill/>
        </p:spPr>
        <p:txBody>
          <a:bodyPr wrap="none" rtlCol="0">
            <a:spAutoFit/>
          </a:bodyPr>
          <a:p>
            <a:r>
              <a:rPr lang="en-US" altLang="zh-CN"/>
              <a:t>1</a:t>
            </a:r>
            <a:endParaRPr lang="en-US" altLang="zh-CN"/>
          </a:p>
        </p:txBody>
      </p:sp>
      <p:sp>
        <p:nvSpPr>
          <p:cNvPr id="9" name="文本框 8"/>
          <p:cNvSpPr txBox="1"/>
          <p:nvPr/>
        </p:nvSpPr>
        <p:spPr>
          <a:xfrm>
            <a:off x="9402445" y="3862705"/>
            <a:ext cx="308610" cy="368300"/>
          </a:xfrm>
          <a:prstGeom prst="rect">
            <a:avLst/>
          </a:prstGeom>
          <a:noFill/>
        </p:spPr>
        <p:txBody>
          <a:bodyPr wrap="none" rtlCol="0">
            <a:spAutoFit/>
          </a:bodyPr>
          <a:p>
            <a:r>
              <a:rPr lang="en-US" altLang="zh-CN"/>
              <a:t>8</a:t>
            </a:r>
            <a:endParaRPr lang="en-US" altLang="zh-CN"/>
          </a:p>
        </p:txBody>
      </p:sp>
      <p:cxnSp>
        <p:nvCxnSpPr>
          <p:cNvPr id="11" name="直接连接符 10"/>
          <p:cNvCxnSpPr/>
          <p:nvPr/>
        </p:nvCxnSpPr>
        <p:spPr>
          <a:xfrm flipH="1">
            <a:off x="2859405" y="2202815"/>
            <a:ext cx="294005" cy="31305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493645" y="4085590"/>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3847465"/>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1343025" y="5923280"/>
            <a:ext cx="9377680" cy="706755"/>
          </a:xfrm>
          <a:prstGeom prst="rect">
            <a:avLst/>
          </a:prstGeom>
          <a:noFill/>
          <a:ln>
            <a:noFill/>
          </a:ln>
        </p:spPr>
        <p:txBody>
          <a:bodyPr wrap="none" rtlCol="0" anchor="t">
            <a:spAutoFit/>
          </a:bodyPr>
          <a:p>
            <a:pPr algn="ctr"/>
            <a:r>
              <a:rPr 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4</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4</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的右儿子开始的极左链入栈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3" name="直接连接符 2"/>
          <p:cNvCxnSpPr/>
          <p:nvPr/>
        </p:nvCxnSpPr>
        <p:spPr>
          <a:xfrm flipH="1">
            <a:off x="3408045" y="4265930"/>
            <a:ext cx="237490" cy="29908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1 2 3 4 5 6 7 8 9</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3 2 6 5 7 4 8</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91650" y="4231005"/>
            <a:ext cx="308610" cy="368300"/>
          </a:xfrm>
          <a:prstGeom prst="rect">
            <a:avLst/>
          </a:prstGeom>
          <a:noFill/>
        </p:spPr>
        <p:txBody>
          <a:bodyPr wrap="none" rtlCol="0">
            <a:spAutoFit/>
          </a:bodyPr>
          <a:p>
            <a:r>
              <a:rPr lang="en-US" altLang="zh-CN"/>
              <a:t>1</a:t>
            </a:r>
            <a:endParaRPr lang="en-US" altLang="zh-CN"/>
          </a:p>
        </p:txBody>
      </p:sp>
      <p:sp>
        <p:nvSpPr>
          <p:cNvPr id="9" name="文本框 8"/>
          <p:cNvSpPr txBox="1"/>
          <p:nvPr/>
        </p:nvSpPr>
        <p:spPr>
          <a:xfrm>
            <a:off x="9402445" y="3862705"/>
            <a:ext cx="308610" cy="368300"/>
          </a:xfrm>
          <a:prstGeom prst="rect">
            <a:avLst/>
          </a:prstGeom>
          <a:noFill/>
        </p:spPr>
        <p:txBody>
          <a:bodyPr wrap="none" rtlCol="0">
            <a:spAutoFit/>
          </a:bodyPr>
          <a:p>
            <a:r>
              <a:rPr lang="en-US" altLang="zh-CN"/>
              <a:t>9</a:t>
            </a:r>
            <a:endParaRPr lang="en-US" altLang="zh-CN"/>
          </a:p>
        </p:txBody>
      </p:sp>
      <p:cxnSp>
        <p:nvCxnSpPr>
          <p:cNvPr id="11" name="直接连接符 10"/>
          <p:cNvCxnSpPr/>
          <p:nvPr/>
        </p:nvCxnSpPr>
        <p:spPr>
          <a:xfrm flipH="1">
            <a:off x="2859405" y="2202815"/>
            <a:ext cx="294005" cy="31305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859405" y="4705350"/>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3847465"/>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1343025" y="5923280"/>
            <a:ext cx="9377680" cy="706755"/>
          </a:xfrm>
          <a:prstGeom prst="rect">
            <a:avLst/>
          </a:prstGeom>
          <a:noFill/>
          <a:ln>
            <a:noFill/>
          </a:ln>
        </p:spPr>
        <p:txBody>
          <a:bodyPr wrap="none" rtlCol="0" anchor="t">
            <a:spAutoFit/>
          </a:bodyPr>
          <a:p>
            <a:pPr algn="ctr"/>
            <a:r>
              <a:rPr 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8</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8</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的右儿子开始的极左链入栈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3" name="直接连接符 2"/>
          <p:cNvCxnSpPr/>
          <p:nvPr/>
        </p:nvCxnSpPr>
        <p:spPr>
          <a:xfrm flipH="1">
            <a:off x="3855085" y="4805045"/>
            <a:ext cx="237490" cy="29908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1 2 3 4 5 6 7 8 9</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3 2 6 5 7 4 8 9</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91650" y="4231005"/>
            <a:ext cx="308610" cy="368300"/>
          </a:xfrm>
          <a:prstGeom prst="rect">
            <a:avLst/>
          </a:prstGeom>
          <a:noFill/>
        </p:spPr>
        <p:txBody>
          <a:bodyPr wrap="none" rtlCol="0">
            <a:spAutoFit/>
          </a:bodyPr>
          <a:p>
            <a:r>
              <a:rPr lang="en-US" altLang="zh-CN"/>
              <a:t>1</a:t>
            </a:r>
            <a:endParaRPr lang="en-US" altLang="zh-CN"/>
          </a:p>
        </p:txBody>
      </p:sp>
      <p:cxnSp>
        <p:nvCxnSpPr>
          <p:cNvPr id="11" name="直接连接符 10"/>
          <p:cNvCxnSpPr/>
          <p:nvPr/>
        </p:nvCxnSpPr>
        <p:spPr>
          <a:xfrm flipH="1">
            <a:off x="2859405" y="2202815"/>
            <a:ext cx="294005" cy="31305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026920" y="2019935"/>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4215765"/>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3375025" y="5923280"/>
            <a:ext cx="5313680" cy="706755"/>
          </a:xfrm>
          <a:prstGeom prst="rect">
            <a:avLst/>
          </a:prstGeom>
          <a:noFill/>
          <a:ln>
            <a:noFill/>
          </a:ln>
        </p:spPr>
        <p:txBody>
          <a:bodyPr wrap="none" rtlCol="0" anchor="t">
            <a:spAutoFit/>
          </a:bodyPr>
          <a:p>
            <a:pPr algn="ctr"/>
            <a:r>
              <a:rPr 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9</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没有右儿子，把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9</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1 2 3 4 5 6 7 8 9 10</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3 2 6 5 7 4 8 9 1</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8" name="文本框 7"/>
          <p:cNvSpPr txBox="1"/>
          <p:nvPr/>
        </p:nvSpPr>
        <p:spPr>
          <a:xfrm>
            <a:off x="9312275" y="4231005"/>
            <a:ext cx="434340" cy="368300"/>
          </a:xfrm>
          <a:prstGeom prst="rect">
            <a:avLst/>
          </a:prstGeom>
          <a:noFill/>
        </p:spPr>
        <p:txBody>
          <a:bodyPr wrap="none" rtlCol="0">
            <a:spAutoFit/>
          </a:bodyPr>
          <a:p>
            <a:r>
              <a:rPr lang="en-US" altLang="zh-CN"/>
              <a:t>10</a:t>
            </a:r>
            <a:endParaRPr lang="en-US" altLang="zh-CN"/>
          </a:p>
        </p:txBody>
      </p:sp>
      <p:cxnSp>
        <p:nvCxnSpPr>
          <p:cNvPr id="11" name="直接连接符 10"/>
          <p:cNvCxnSpPr/>
          <p:nvPr/>
        </p:nvCxnSpPr>
        <p:spPr>
          <a:xfrm flipH="1">
            <a:off x="3710940" y="2790825"/>
            <a:ext cx="294005" cy="31305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686050" y="2577465"/>
            <a:ext cx="102489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3" name="文本框 12"/>
          <p:cNvSpPr txBox="1"/>
          <p:nvPr/>
        </p:nvSpPr>
        <p:spPr>
          <a:xfrm>
            <a:off x="9876790" y="4215765"/>
            <a:ext cx="1125855" cy="398780"/>
          </a:xfrm>
          <a:prstGeom prst="rect">
            <a:avLst/>
          </a:prstGeom>
          <a:noFill/>
        </p:spPr>
        <p:txBody>
          <a:bodyPr wrap="square" rtlCol="0">
            <a:spAutoFit/>
          </a:bodyPr>
          <a:p>
            <a:r>
              <a:rPr lang="en-US" altLang="zh-CN" sz="2000" b="1">
                <a:solidFill>
                  <a:srgbClr val="FF0000"/>
                </a:solidFill>
                <a:effectLst>
                  <a:outerShdw blurRad="38100" dist="38100" dir="2700000" algn="tl">
                    <a:srgbClr val="000000">
                      <a:alpha val="43137"/>
                    </a:srgbClr>
                  </a:outerShdw>
                </a:effectLst>
              </a:rPr>
              <a:t>←</a:t>
            </a:r>
            <a:r>
              <a:rPr lang="zh-CN" altLang="en-US" sz="2000" b="1">
                <a:solidFill>
                  <a:srgbClr val="FF0000"/>
                </a:solidFill>
                <a:effectLst>
                  <a:outerShdw blurRad="38100" dist="38100" dir="2700000" algn="tl">
                    <a:srgbClr val="000000">
                      <a:alpha val="43137"/>
                    </a:srgbClr>
                  </a:outerShdw>
                </a:effectLst>
              </a:rPr>
              <a:t>栈顶</a:t>
            </a:r>
            <a:endParaRPr lang="zh-CN" altLang="en-US" sz="2000" b="1">
              <a:solidFill>
                <a:srgbClr val="FF0000"/>
              </a:solidFill>
              <a:effectLst>
                <a:outerShdw blurRad="38100" dist="38100" dir="2700000" algn="tl">
                  <a:srgbClr val="000000">
                    <a:alpha val="43137"/>
                  </a:srgbClr>
                </a:outerShdw>
              </a:effectLst>
            </a:endParaRPr>
          </a:p>
        </p:txBody>
      </p:sp>
      <p:sp>
        <p:nvSpPr>
          <p:cNvPr id="14" name="矩形 13"/>
          <p:cNvSpPr/>
          <p:nvPr/>
        </p:nvSpPr>
        <p:spPr>
          <a:xfrm>
            <a:off x="1343025" y="5923280"/>
            <a:ext cx="9377680" cy="706755"/>
          </a:xfrm>
          <a:prstGeom prst="rect">
            <a:avLst/>
          </a:prstGeom>
          <a:noFill/>
          <a:ln>
            <a:noFill/>
          </a:ln>
        </p:spPr>
        <p:txBody>
          <a:bodyPr wrap="none" rtlCol="0" anchor="t">
            <a:spAutoFit/>
          </a:bodyPr>
          <a:p>
            <a:pPr algn="ctr"/>
            <a:r>
              <a:rPr 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1</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1</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的右儿子开始的极左链入栈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演示（先序和中序同时进行）</a:t>
            </a:r>
            <a:endParaRPr lang="zh-CN" altLang="en-US"/>
          </a:p>
        </p:txBody>
      </p:sp>
      <p:pic>
        <p:nvPicPr>
          <p:cNvPr id="105" name="图片 104"/>
          <p:cNvPicPr/>
          <p:nvPr/>
        </p:nvPicPr>
        <p:blipFill>
          <a:blip r:embed="rId1"/>
          <a:srcRect l="11037" t="24259" r="38062" b="22778"/>
          <a:stretch>
            <a:fillRect/>
          </a:stretch>
        </p:blipFill>
        <p:spPr>
          <a:xfrm>
            <a:off x="1474470" y="1837690"/>
            <a:ext cx="2618105" cy="3632200"/>
          </a:xfrm>
          <a:prstGeom prst="rect">
            <a:avLst/>
          </a:prstGeom>
          <a:noFill/>
          <a:ln w="9525">
            <a:noFill/>
          </a:ln>
        </p:spPr>
      </p:pic>
      <p:sp>
        <p:nvSpPr>
          <p:cNvPr id="4" name="文本框 3"/>
          <p:cNvSpPr txBox="1"/>
          <p:nvPr/>
        </p:nvSpPr>
        <p:spPr>
          <a:xfrm>
            <a:off x="4311015" y="3207385"/>
            <a:ext cx="4822190" cy="398780"/>
          </a:xfrm>
          <a:prstGeom prst="rect">
            <a:avLst/>
          </a:prstGeom>
          <a:noFill/>
        </p:spPr>
        <p:txBody>
          <a:bodyPr wrap="square" rtlCol="0">
            <a:spAutoFit/>
          </a:bodyPr>
          <a:p>
            <a:r>
              <a:rPr lang="zh-CN" altLang="en-US" sz="2000" b="1"/>
              <a:t>先序序列</a:t>
            </a:r>
            <a:r>
              <a:rPr lang="zh-CN" altLang="en-US"/>
              <a:t>：</a:t>
            </a:r>
            <a:r>
              <a:rPr lang="en-US" altLang="zh-CN"/>
              <a:t>1 2 3 4 5 6 7 8 9 10</a:t>
            </a:r>
            <a:endParaRPr lang="en-US" altLang="zh-CN"/>
          </a:p>
        </p:txBody>
      </p:sp>
      <p:sp>
        <p:nvSpPr>
          <p:cNvPr id="5" name="文本框 4"/>
          <p:cNvSpPr txBox="1"/>
          <p:nvPr/>
        </p:nvSpPr>
        <p:spPr>
          <a:xfrm>
            <a:off x="4311015" y="3774440"/>
            <a:ext cx="4822825" cy="398780"/>
          </a:xfrm>
          <a:prstGeom prst="rect">
            <a:avLst/>
          </a:prstGeom>
          <a:noFill/>
        </p:spPr>
        <p:txBody>
          <a:bodyPr wrap="square" rtlCol="0">
            <a:spAutoFit/>
          </a:bodyPr>
          <a:p>
            <a:r>
              <a:rPr lang="zh-CN" altLang="en-US" sz="2000" b="1"/>
              <a:t>中序序列</a:t>
            </a:r>
            <a:r>
              <a:rPr lang="zh-CN" altLang="en-US"/>
              <a:t>：</a:t>
            </a:r>
            <a:r>
              <a:rPr lang="en-US" altLang="zh-CN"/>
              <a:t>3 2 6 5 7 4 8 9 1 10</a:t>
            </a:r>
            <a:endParaRPr lang="en-US" altLang="zh-CN"/>
          </a:p>
        </p:txBody>
      </p:sp>
      <p:sp>
        <p:nvSpPr>
          <p:cNvPr id="6" name="矩形 5"/>
          <p:cNvSpPr/>
          <p:nvPr/>
        </p:nvSpPr>
        <p:spPr>
          <a:xfrm>
            <a:off x="9251315" y="2019935"/>
            <a:ext cx="508000" cy="25761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312275" y="4755515"/>
            <a:ext cx="902970" cy="398780"/>
          </a:xfrm>
          <a:prstGeom prst="rect">
            <a:avLst/>
          </a:prstGeom>
          <a:noFill/>
        </p:spPr>
        <p:txBody>
          <a:bodyPr wrap="square" rtlCol="0">
            <a:spAutoFit/>
          </a:bodyPr>
          <a:p>
            <a:r>
              <a:rPr lang="zh-CN" altLang="en-US" sz="2000" b="1"/>
              <a:t>栈</a:t>
            </a:r>
            <a:endParaRPr lang="zh-CN" altLang="en-US" sz="2000" b="1"/>
          </a:p>
        </p:txBody>
      </p:sp>
      <p:sp>
        <p:nvSpPr>
          <p:cNvPr id="14" name="矩形 13"/>
          <p:cNvSpPr/>
          <p:nvPr/>
        </p:nvSpPr>
        <p:spPr>
          <a:xfrm>
            <a:off x="3375025" y="5923280"/>
            <a:ext cx="5313680" cy="706755"/>
          </a:xfrm>
          <a:prstGeom prst="rect">
            <a:avLst/>
          </a:prstGeom>
          <a:noFill/>
          <a:ln>
            <a:noFill/>
          </a:ln>
        </p:spPr>
        <p:txBody>
          <a:bodyPr wrap="none" rtlCol="0" anchor="t">
            <a:spAutoFit/>
          </a:bodyPr>
          <a:p>
            <a:pPr algn="ctr"/>
            <a:r>
              <a:rPr 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10</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出栈，大功告成！</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二叉树的后序非递归遍历</a:t>
            </a:r>
            <a:endParaRPr lang="zh-CN" altLang="en-US"/>
          </a:p>
        </p:txBody>
      </p:sp>
      <p:sp>
        <p:nvSpPr>
          <p:cNvPr id="3" name="内容占位符 2"/>
          <p:cNvSpPr>
            <a:spLocks noGrp="1"/>
          </p:cNvSpPr>
          <p:nvPr>
            <p:ph idx="1"/>
          </p:nvPr>
        </p:nvSpPr>
        <p:spPr/>
        <p:txBody>
          <a:bodyPr/>
          <a:p>
            <a:r>
              <a:rPr lang="zh-CN" altLang="en-US"/>
              <a:t>原理和先中序类似，唯一不同是需要让</a:t>
            </a:r>
            <a:r>
              <a:rPr lang="zh-CN" altLang="en-US" b="1" u="sng">
                <a:effectLst>
                  <a:outerShdw blurRad="38100" dist="38100" dir="2700000" algn="tl">
                    <a:srgbClr val="000000">
                      <a:alpha val="43137"/>
                    </a:srgbClr>
                  </a:outerShdw>
                </a:effectLst>
              </a:rPr>
              <a:t>根在其右子树遍历完后，再弹出栈</a:t>
            </a:r>
            <a:r>
              <a:rPr lang="zh-CN" altLang="en-US"/>
              <a:t>（模拟递归的过程）</a:t>
            </a:r>
            <a:endParaRPr lang="zh-CN" altLang="en-US"/>
          </a:p>
          <a:p>
            <a:r>
              <a:rPr lang="zh-CN" altLang="en-US"/>
              <a:t>所以需要在栈保存节点的同时在栈中标识一下这个节点是否将其右儿子入栈了</a:t>
            </a:r>
            <a:endParaRPr lang="zh-CN" altLang="en-US"/>
          </a:p>
        </p:txBody>
      </p:sp>
      <p:pic>
        <p:nvPicPr>
          <p:cNvPr id="4" name="图片 3"/>
          <p:cNvPicPr>
            <a:picLocks noChangeAspect="1"/>
          </p:cNvPicPr>
          <p:nvPr/>
        </p:nvPicPr>
        <p:blipFill>
          <a:blip r:embed="rId1"/>
          <a:stretch>
            <a:fillRect/>
          </a:stretch>
        </p:blipFill>
        <p:spPr>
          <a:xfrm>
            <a:off x="767080" y="2468245"/>
            <a:ext cx="6713220" cy="4231005"/>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pic>
        <p:nvPicPr>
          <p:cNvPr id="106" name="图片 105"/>
          <p:cNvPicPr/>
          <p:nvPr/>
        </p:nvPicPr>
        <p:blipFill>
          <a:blip r:embed="rId1"/>
          <a:srcRect l="18926" t="23963" r="21494" b="35343"/>
          <a:stretch>
            <a:fillRect/>
          </a:stretch>
        </p:blipFill>
        <p:spPr>
          <a:xfrm>
            <a:off x="1201420" y="2282190"/>
            <a:ext cx="3064510" cy="2790825"/>
          </a:xfrm>
          <a:prstGeom prst="rect">
            <a:avLst/>
          </a:prstGeom>
          <a:noFill/>
          <a:ln w="9525">
            <a:noFill/>
          </a:ln>
        </p:spPr>
      </p:pic>
      <p:cxnSp>
        <p:nvCxnSpPr>
          <p:cNvPr id="4" name="直接连接符 3"/>
          <p:cNvCxnSpPr/>
          <p:nvPr/>
        </p:nvCxnSpPr>
        <p:spPr>
          <a:xfrm flipH="1">
            <a:off x="1663065" y="2616835"/>
            <a:ext cx="1511300" cy="215074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08330" y="450342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6" name="文本框 5"/>
          <p:cNvSpPr txBox="1"/>
          <p:nvPr/>
        </p:nvSpPr>
        <p:spPr>
          <a:xfrm>
            <a:off x="4563110" y="2444750"/>
            <a:ext cx="4057650" cy="398780"/>
          </a:xfrm>
          <a:prstGeom prst="rect">
            <a:avLst/>
          </a:prstGeom>
          <a:noFill/>
        </p:spPr>
        <p:txBody>
          <a:bodyPr wrap="square" rtlCol="0">
            <a:spAutoFit/>
          </a:bodyPr>
          <a:p>
            <a:r>
              <a:rPr lang="zh-CN" altLang="en-US" sz="2000" b="1"/>
              <a:t>后序序列：</a:t>
            </a:r>
            <a:r>
              <a:rPr lang="zh-CN" altLang="en-US"/>
              <a:t>（空）</a:t>
            </a:r>
            <a:endParaRPr lang="zh-CN" altLang="en-US"/>
          </a:p>
        </p:txBody>
      </p:sp>
      <p:sp>
        <p:nvSpPr>
          <p:cNvPr id="7" name="矩形 6"/>
          <p:cNvSpPr/>
          <p:nvPr/>
        </p:nvSpPr>
        <p:spPr>
          <a:xfrm>
            <a:off x="8489315" y="1684020"/>
            <a:ext cx="52641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矩形 7"/>
          <p:cNvSpPr/>
          <p:nvPr/>
        </p:nvSpPr>
        <p:spPr>
          <a:xfrm>
            <a:off x="9590405" y="1684020"/>
            <a:ext cx="155384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9" name="文本框 8"/>
          <p:cNvSpPr txBox="1"/>
          <p:nvPr/>
        </p:nvSpPr>
        <p:spPr>
          <a:xfrm>
            <a:off x="8453755" y="4848225"/>
            <a:ext cx="598170" cy="398780"/>
          </a:xfrm>
          <a:prstGeom prst="rect">
            <a:avLst/>
          </a:prstGeom>
          <a:noFill/>
        </p:spPr>
        <p:txBody>
          <a:bodyPr wrap="square" rtlCol="0">
            <a:spAutoFit/>
          </a:bodyPr>
          <a:p>
            <a:r>
              <a:rPr lang="zh-CN" altLang="en-US" sz="2000" b="1"/>
              <a:t>栈</a:t>
            </a:r>
            <a:r>
              <a:rPr lang="en-US" altLang="zh-CN" sz="2000" b="1"/>
              <a:t>1</a:t>
            </a:r>
            <a:endParaRPr lang="en-US" altLang="zh-CN" sz="2000" b="1"/>
          </a:p>
        </p:txBody>
      </p:sp>
      <p:sp>
        <p:nvSpPr>
          <p:cNvPr id="10" name="文本框 9"/>
          <p:cNvSpPr txBox="1"/>
          <p:nvPr/>
        </p:nvSpPr>
        <p:spPr>
          <a:xfrm>
            <a:off x="10067925" y="4848225"/>
            <a:ext cx="598170" cy="398780"/>
          </a:xfrm>
          <a:prstGeom prst="rect">
            <a:avLst/>
          </a:prstGeom>
          <a:noFill/>
        </p:spPr>
        <p:txBody>
          <a:bodyPr wrap="square" rtlCol="0">
            <a:spAutoFit/>
          </a:bodyPr>
          <a:p>
            <a:r>
              <a:rPr lang="zh-CN" altLang="en-US" sz="2000" b="1"/>
              <a:t>栈</a:t>
            </a:r>
            <a:r>
              <a:rPr lang="en-US" altLang="zh-CN" sz="2000" b="1"/>
              <a:t>2</a:t>
            </a:r>
            <a:endParaRPr lang="en-US" altLang="zh-CN" sz="2000" b="1"/>
          </a:p>
        </p:txBody>
      </p:sp>
      <p:sp>
        <p:nvSpPr>
          <p:cNvPr id="11" name="文本框 10"/>
          <p:cNvSpPr txBox="1"/>
          <p:nvPr/>
        </p:nvSpPr>
        <p:spPr>
          <a:xfrm>
            <a:off x="8597900" y="4277360"/>
            <a:ext cx="308610" cy="368300"/>
          </a:xfrm>
          <a:prstGeom prst="rect">
            <a:avLst/>
          </a:prstGeom>
          <a:noFill/>
        </p:spPr>
        <p:txBody>
          <a:bodyPr wrap="none" rtlCol="0">
            <a:spAutoFit/>
          </a:bodyPr>
          <a:p>
            <a:r>
              <a:rPr lang="en-US" altLang="zh-CN"/>
              <a:t>1</a:t>
            </a:r>
            <a:endParaRPr lang="en-US" altLang="zh-CN"/>
          </a:p>
        </p:txBody>
      </p:sp>
      <p:sp>
        <p:nvSpPr>
          <p:cNvPr id="12" name="文本框 11"/>
          <p:cNvSpPr txBox="1"/>
          <p:nvPr/>
        </p:nvSpPr>
        <p:spPr>
          <a:xfrm>
            <a:off x="8620760" y="3909060"/>
            <a:ext cx="308610" cy="368300"/>
          </a:xfrm>
          <a:prstGeom prst="rect">
            <a:avLst/>
          </a:prstGeom>
          <a:noFill/>
        </p:spPr>
        <p:txBody>
          <a:bodyPr wrap="none" rtlCol="0">
            <a:spAutoFit/>
          </a:bodyPr>
          <a:p>
            <a:r>
              <a:rPr lang="en-US" altLang="zh-CN"/>
              <a:t>2</a:t>
            </a:r>
            <a:endParaRPr lang="en-US" altLang="zh-CN"/>
          </a:p>
        </p:txBody>
      </p:sp>
      <p:sp>
        <p:nvSpPr>
          <p:cNvPr id="14" name="文本框 13"/>
          <p:cNvSpPr txBox="1"/>
          <p:nvPr/>
        </p:nvSpPr>
        <p:spPr>
          <a:xfrm>
            <a:off x="8598535" y="3540760"/>
            <a:ext cx="308610" cy="368300"/>
          </a:xfrm>
          <a:prstGeom prst="rect">
            <a:avLst/>
          </a:prstGeom>
          <a:noFill/>
        </p:spPr>
        <p:txBody>
          <a:bodyPr wrap="none" rtlCol="0">
            <a:spAutoFit/>
          </a:bodyPr>
          <a:p>
            <a:r>
              <a:rPr lang="en-US" altLang="zh-CN"/>
              <a:t>5</a:t>
            </a:r>
            <a:endParaRPr lang="en-US" altLang="zh-CN"/>
          </a:p>
        </p:txBody>
      </p:sp>
      <p:sp>
        <p:nvSpPr>
          <p:cNvPr id="15" name="文本框 14"/>
          <p:cNvSpPr txBox="1"/>
          <p:nvPr/>
        </p:nvSpPr>
        <p:spPr>
          <a:xfrm>
            <a:off x="9590405" y="4277360"/>
            <a:ext cx="1554480" cy="368300"/>
          </a:xfrm>
          <a:prstGeom prst="rect">
            <a:avLst/>
          </a:prstGeom>
          <a:noFill/>
        </p:spPr>
        <p:txBody>
          <a:bodyPr wrap="none" rtlCol="0">
            <a:spAutoFit/>
          </a:bodyPr>
          <a:p>
            <a:r>
              <a:rPr lang="zh-CN" altLang="en-US"/>
              <a:t>未访问右儿子</a:t>
            </a:r>
            <a:endParaRPr lang="zh-CN" altLang="en-US"/>
          </a:p>
        </p:txBody>
      </p:sp>
      <p:sp>
        <p:nvSpPr>
          <p:cNvPr id="17" name="文本框 16"/>
          <p:cNvSpPr txBox="1"/>
          <p:nvPr/>
        </p:nvSpPr>
        <p:spPr>
          <a:xfrm>
            <a:off x="9590405" y="3909060"/>
            <a:ext cx="1554480" cy="368300"/>
          </a:xfrm>
          <a:prstGeom prst="rect">
            <a:avLst/>
          </a:prstGeom>
          <a:noFill/>
        </p:spPr>
        <p:txBody>
          <a:bodyPr wrap="none" rtlCol="0">
            <a:spAutoFit/>
          </a:bodyPr>
          <a:p>
            <a:r>
              <a:rPr lang="zh-CN" altLang="en-US"/>
              <a:t>未访问右儿子</a:t>
            </a:r>
            <a:endParaRPr lang="zh-CN" altLang="en-US"/>
          </a:p>
        </p:txBody>
      </p:sp>
      <p:sp>
        <p:nvSpPr>
          <p:cNvPr id="18" name="文本框 17"/>
          <p:cNvSpPr txBox="1"/>
          <p:nvPr/>
        </p:nvSpPr>
        <p:spPr>
          <a:xfrm>
            <a:off x="9590405" y="3540760"/>
            <a:ext cx="1554480" cy="368300"/>
          </a:xfrm>
          <a:prstGeom prst="rect">
            <a:avLst/>
          </a:prstGeom>
          <a:noFill/>
        </p:spPr>
        <p:txBody>
          <a:bodyPr wrap="none" rtlCol="0">
            <a:spAutoFit/>
          </a:bodyPr>
          <a:p>
            <a:r>
              <a:rPr lang="zh-CN" altLang="en-US"/>
              <a:t>未访问右儿子</a:t>
            </a:r>
            <a:endParaRPr lang="zh-CN" altLang="en-US"/>
          </a:p>
        </p:txBody>
      </p:sp>
      <p:sp>
        <p:nvSpPr>
          <p:cNvPr id="19" name="文本框 18"/>
          <p:cNvSpPr txBox="1"/>
          <p:nvPr/>
        </p:nvSpPr>
        <p:spPr>
          <a:xfrm>
            <a:off x="7602855" y="351028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20" name="矩形 19"/>
          <p:cNvSpPr/>
          <p:nvPr/>
        </p:nvSpPr>
        <p:spPr>
          <a:xfrm>
            <a:off x="2063750" y="5750560"/>
            <a:ext cx="6278880" cy="706755"/>
          </a:xfrm>
          <a:prstGeom prst="rect">
            <a:avLst/>
          </a:prstGeom>
          <a:noFill/>
          <a:ln>
            <a:noFill/>
          </a:ln>
        </p:spPr>
        <p:txBody>
          <a:bodyPr wrap="none" rtlCol="0" anchor="t">
            <a:spAutoFit/>
          </a:bodyPr>
          <a:p>
            <a:pPr algn="ct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先把从根开始的极左链入栈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pic>
        <p:nvPicPr>
          <p:cNvPr id="106" name="图片 105"/>
          <p:cNvPicPr/>
          <p:nvPr/>
        </p:nvPicPr>
        <p:blipFill>
          <a:blip r:embed="rId1"/>
          <a:srcRect l="18926" t="23963" r="21494" b="35343"/>
          <a:stretch>
            <a:fillRect/>
          </a:stretch>
        </p:blipFill>
        <p:spPr>
          <a:xfrm>
            <a:off x="1201420" y="2282190"/>
            <a:ext cx="3064510" cy="2790825"/>
          </a:xfrm>
          <a:prstGeom prst="rect">
            <a:avLst/>
          </a:prstGeom>
          <a:noFill/>
          <a:ln w="9525">
            <a:noFill/>
          </a:ln>
        </p:spPr>
      </p:pic>
      <p:cxnSp>
        <p:nvCxnSpPr>
          <p:cNvPr id="4" name="直接连接符 3"/>
          <p:cNvCxnSpPr/>
          <p:nvPr/>
        </p:nvCxnSpPr>
        <p:spPr>
          <a:xfrm flipH="1">
            <a:off x="2200275" y="2616835"/>
            <a:ext cx="974090" cy="1430020"/>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01420" y="354076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6" name="文本框 5"/>
          <p:cNvSpPr txBox="1"/>
          <p:nvPr/>
        </p:nvSpPr>
        <p:spPr>
          <a:xfrm>
            <a:off x="4563110" y="2444750"/>
            <a:ext cx="4057650" cy="398780"/>
          </a:xfrm>
          <a:prstGeom prst="rect">
            <a:avLst/>
          </a:prstGeom>
          <a:noFill/>
        </p:spPr>
        <p:txBody>
          <a:bodyPr wrap="square" rtlCol="0">
            <a:spAutoFit/>
          </a:bodyPr>
          <a:p>
            <a:r>
              <a:rPr lang="zh-CN" altLang="en-US" sz="2000" b="1"/>
              <a:t>后序序列：</a:t>
            </a:r>
            <a:r>
              <a:rPr lang="en-US" altLang="zh-CN"/>
              <a:t>5</a:t>
            </a:r>
            <a:endParaRPr lang="en-US" altLang="zh-CN" sz="2000" b="1"/>
          </a:p>
        </p:txBody>
      </p:sp>
      <p:sp>
        <p:nvSpPr>
          <p:cNvPr id="7" name="矩形 6"/>
          <p:cNvSpPr/>
          <p:nvPr/>
        </p:nvSpPr>
        <p:spPr>
          <a:xfrm>
            <a:off x="8489315" y="1684020"/>
            <a:ext cx="52641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矩形 7"/>
          <p:cNvSpPr/>
          <p:nvPr/>
        </p:nvSpPr>
        <p:spPr>
          <a:xfrm>
            <a:off x="9590405" y="1684020"/>
            <a:ext cx="155384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9" name="文本框 8"/>
          <p:cNvSpPr txBox="1"/>
          <p:nvPr/>
        </p:nvSpPr>
        <p:spPr>
          <a:xfrm>
            <a:off x="8453755" y="4848225"/>
            <a:ext cx="598170" cy="398780"/>
          </a:xfrm>
          <a:prstGeom prst="rect">
            <a:avLst/>
          </a:prstGeom>
          <a:noFill/>
        </p:spPr>
        <p:txBody>
          <a:bodyPr wrap="square" rtlCol="0">
            <a:spAutoFit/>
          </a:bodyPr>
          <a:p>
            <a:r>
              <a:rPr lang="zh-CN" altLang="en-US" sz="2000" b="1"/>
              <a:t>栈</a:t>
            </a:r>
            <a:r>
              <a:rPr lang="en-US" altLang="zh-CN" sz="2000" b="1"/>
              <a:t>1</a:t>
            </a:r>
            <a:endParaRPr lang="en-US" altLang="zh-CN" sz="2000" b="1"/>
          </a:p>
        </p:txBody>
      </p:sp>
      <p:sp>
        <p:nvSpPr>
          <p:cNvPr id="10" name="文本框 9"/>
          <p:cNvSpPr txBox="1"/>
          <p:nvPr/>
        </p:nvSpPr>
        <p:spPr>
          <a:xfrm>
            <a:off x="10067925" y="4848225"/>
            <a:ext cx="598170" cy="398780"/>
          </a:xfrm>
          <a:prstGeom prst="rect">
            <a:avLst/>
          </a:prstGeom>
          <a:noFill/>
        </p:spPr>
        <p:txBody>
          <a:bodyPr wrap="square" rtlCol="0">
            <a:spAutoFit/>
          </a:bodyPr>
          <a:p>
            <a:r>
              <a:rPr lang="zh-CN" altLang="en-US" sz="2000" b="1"/>
              <a:t>栈</a:t>
            </a:r>
            <a:r>
              <a:rPr lang="en-US" altLang="zh-CN" sz="2000" b="1"/>
              <a:t>2</a:t>
            </a:r>
            <a:endParaRPr lang="en-US" altLang="zh-CN" sz="2000" b="1"/>
          </a:p>
        </p:txBody>
      </p:sp>
      <p:sp>
        <p:nvSpPr>
          <p:cNvPr id="11" name="文本框 10"/>
          <p:cNvSpPr txBox="1"/>
          <p:nvPr/>
        </p:nvSpPr>
        <p:spPr>
          <a:xfrm>
            <a:off x="8597900" y="4277360"/>
            <a:ext cx="308610" cy="368300"/>
          </a:xfrm>
          <a:prstGeom prst="rect">
            <a:avLst/>
          </a:prstGeom>
          <a:noFill/>
        </p:spPr>
        <p:txBody>
          <a:bodyPr wrap="none" rtlCol="0">
            <a:spAutoFit/>
          </a:bodyPr>
          <a:p>
            <a:r>
              <a:rPr lang="en-US" altLang="zh-CN"/>
              <a:t>1</a:t>
            </a:r>
            <a:endParaRPr lang="en-US" altLang="zh-CN"/>
          </a:p>
        </p:txBody>
      </p:sp>
      <p:sp>
        <p:nvSpPr>
          <p:cNvPr id="12" name="文本框 11"/>
          <p:cNvSpPr txBox="1"/>
          <p:nvPr/>
        </p:nvSpPr>
        <p:spPr>
          <a:xfrm>
            <a:off x="8620760" y="3909060"/>
            <a:ext cx="308610" cy="368300"/>
          </a:xfrm>
          <a:prstGeom prst="rect">
            <a:avLst/>
          </a:prstGeom>
          <a:noFill/>
        </p:spPr>
        <p:txBody>
          <a:bodyPr wrap="none" rtlCol="0">
            <a:spAutoFit/>
          </a:bodyPr>
          <a:p>
            <a:r>
              <a:rPr lang="en-US" altLang="zh-CN"/>
              <a:t>2</a:t>
            </a:r>
            <a:endParaRPr lang="en-US" altLang="zh-CN"/>
          </a:p>
        </p:txBody>
      </p:sp>
      <p:sp>
        <p:nvSpPr>
          <p:cNvPr id="15" name="文本框 14"/>
          <p:cNvSpPr txBox="1"/>
          <p:nvPr/>
        </p:nvSpPr>
        <p:spPr>
          <a:xfrm>
            <a:off x="9590405" y="4277360"/>
            <a:ext cx="1554480" cy="368300"/>
          </a:xfrm>
          <a:prstGeom prst="rect">
            <a:avLst/>
          </a:prstGeom>
          <a:noFill/>
        </p:spPr>
        <p:txBody>
          <a:bodyPr wrap="none" rtlCol="0">
            <a:spAutoFit/>
          </a:bodyPr>
          <a:p>
            <a:r>
              <a:rPr lang="zh-CN" altLang="en-US"/>
              <a:t>未访问右儿子</a:t>
            </a:r>
            <a:endParaRPr lang="zh-CN" altLang="en-US"/>
          </a:p>
        </p:txBody>
      </p:sp>
      <p:sp>
        <p:nvSpPr>
          <p:cNvPr id="17" name="文本框 16"/>
          <p:cNvSpPr txBox="1"/>
          <p:nvPr/>
        </p:nvSpPr>
        <p:spPr>
          <a:xfrm>
            <a:off x="9590405" y="3909060"/>
            <a:ext cx="1554480" cy="368300"/>
          </a:xfrm>
          <a:prstGeom prst="rect">
            <a:avLst/>
          </a:prstGeom>
          <a:noFill/>
        </p:spPr>
        <p:txBody>
          <a:bodyPr wrap="none" rtlCol="0">
            <a:spAutoFit/>
          </a:bodyPr>
          <a:p>
            <a:r>
              <a:rPr lang="zh-CN" altLang="en-US"/>
              <a:t>未访问右儿子</a:t>
            </a:r>
            <a:endParaRPr lang="zh-CN" altLang="en-US"/>
          </a:p>
        </p:txBody>
      </p:sp>
      <p:sp>
        <p:nvSpPr>
          <p:cNvPr id="19" name="文本框 18"/>
          <p:cNvSpPr txBox="1"/>
          <p:nvPr/>
        </p:nvSpPr>
        <p:spPr>
          <a:xfrm>
            <a:off x="7602855" y="387858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20" name="矩形 19"/>
          <p:cNvSpPr/>
          <p:nvPr/>
        </p:nvSpPr>
        <p:spPr>
          <a:xfrm>
            <a:off x="2546350" y="5750560"/>
            <a:ext cx="5313680" cy="706755"/>
          </a:xfrm>
          <a:prstGeom prst="rect">
            <a:avLst/>
          </a:prstGeom>
          <a:noFill/>
          <a:ln>
            <a:noFill/>
          </a:ln>
        </p:spPr>
        <p:txBody>
          <a:bodyPr wrap="none" rtlCol="0" anchor="t">
            <a:spAutoFit/>
          </a:bodyPr>
          <a:p>
            <a:pPr algn="ct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5</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没有右儿子，把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5</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二叉树相关计算（必考）</a:t>
            </a:r>
            <a:endParaRPr lang="zh-CN" altLang="en-US"/>
          </a:p>
        </p:txBody>
      </p:sp>
      <p:sp>
        <p:nvSpPr>
          <p:cNvPr id="3" name="内容占位符 2"/>
          <p:cNvSpPr>
            <a:spLocks noGrp="1"/>
          </p:cNvSpPr>
          <p:nvPr>
            <p:ph idx="1"/>
          </p:nvPr>
        </p:nvSpPr>
        <p:spPr/>
        <p:txBody>
          <a:bodyPr/>
          <a:p>
            <a:r>
              <a:rPr lang="en-US" altLang="zh-CN"/>
              <a:t>n</a:t>
            </a:r>
            <a:r>
              <a:rPr lang="zh-CN" altLang="en-US"/>
              <a:t>个点的二叉树高度至多多少？</a:t>
            </a:r>
            <a:endParaRPr lang="zh-CN" altLang="en-US"/>
          </a:p>
          <a:p>
            <a:r>
              <a:rPr lang="zh-CN" altLang="en-US"/>
              <a:t>树高为</a:t>
            </a:r>
            <a:r>
              <a:rPr lang="en-US" altLang="zh-CN"/>
              <a:t>k</a:t>
            </a:r>
            <a:r>
              <a:rPr lang="zh-CN" altLang="en-US"/>
              <a:t>的二叉树至多多少结点？至少多少结点？</a:t>
            </a:r>
            <a:endParaRPr lang="zh-CN" altLang="en-US"/>
          </a:p>
          <a:p>
            <a:r>
              <a:rPr lang="zh-CN" altLang="en-US"/>
              <a:t>树高为</a:t>
            </a:r>
            <a:r>
              <a:rPr lang="en-US" altLang="zh-CN"/>
              <a:t>k</a:t>
            </a:r>
            <a:r>
              <a:rPr lang="zh-CN" altLang="en-US"/>
              <a:t>的完全二叉树至少多少结点？</a:t>
            </a:r>
            <a:endParaRPr lang="zh-CN" altLang="en-US"/>
          </a:p>
          <a:p>
            <a:r>
              <a:rPr lang="en-US" altLang="zh-CN">
                <a:sym typeface="+mn-ea"/>
              </a:rPr>
              <a:t>500</a:t>
            </a:r>
            <a:r>
              <a:rPr lang="zh-CN" altLang="en-US">
                <a:sym typeface="+mn-ea"/>
              </a:rPr>
              <a:t>个结点的完全二叉树高度多少？如果用二叉链表存储，有多少个空指针域？</a:t>
            </a:r>
            <a:endParaRPr lang="zh-CN" altLang="en-US"/>
          </a:p>
          <a:p>
            <a:r>
              <a:rPr lang="zh-CN" altLang="en-US"/>
              <a:t>二叉树上至多有多少结点高度为</a:t>
            </a:r>
            <a:r>
              <a:rPr lang="en-US" altLang="zh-CN"/>
              <a:t>k</a:t>
            </a:r>
            <a:r>
              <a:rPr lang="zh-CN" altLang="en-US"/>
              <a:t>？</a:t>
            </a:r>
            <a:endParaRPr lang="en-US" altLang="zh-CN"/>
          </a:p>
          <a:p>
            <a:r>
              <a:rPr lang="en-US" altLang="zh-CN"/>
              <a:t>n</a:t>
            </a:r>
            <a:r>
              <a:rPr lang="zh-CN" altLang="en-US"/>
              <a:t>个点的哈夫曼树总共有多少叶子？多少点有</a:t>
            </a:r>
            <a:r>
              <a:rPr lang="en-US" altLang="zh-CN"/>
              <a:t>1</a:t>
            </a:r>
            <a:r>
              <a:rPr lang="zh-CN" altLang="en-US"/>
              <a:t>个儿子？多少点有</a:t>
            </a:r>
            <a:r>
              <a:rPr lang="en-US" altLang="zh-CN"/>
              <a:t>2</a:t>
            </a:r>
            <a:r>
              <a:rPr lang="zh-CN" altLang="en-US"/>
              <a:t>个儿子？</a:t>
            </a:r>
            <a:endParaRPr lang="zh-CN" altLang="en-US"/>
          </a:p>
          <a:p>
            <a:r>
              <a:rPr lang="zh-CN" altLang="en-US"/>
              <a:t>具有</a:t>
            </a:r>
            <a:r>
              <a:rPr lang="en-US" altLang="zh-CN"/>
              <a:t>2n</a:t>
            </a:r>
            <a:r>
              <a:rPr lang="zh-CN" altLang="en-US"/>
              <a:t>个结点的完全二叉树有多少叶子？</a:t>
            </a:r>
            <a:endParaRPr lang="zh-CN" altLang="en-US"/>
          </a:p>
          <a:p>
            <a:r>
              <a:rPr lang="zh-CN" altLang="en-US"/>
              <a:t>在顺序存储的二叉树中，编号为</a:t>
            </a:r>
            <a:r>
              <a:rPr lang="en-US" altLang="zh-CN"/>
              <a:t>i</a:t>
            </a:r>
            <a:r>
              <a:rPr lang="zh-CN" altLang="en-US"/>
              <a:t>的节点和编号为</a:t>
            </a:r>
            <a:r>
              <a:rPr lang="en-US" altLang="zh-CN"/>
              <a:t>j</a:t>
            </a:r>
            <a:r>
              <a:rPr lang="zh-CN" altLang="en-US"/>
              <a:t>的结点处于同一层的条件？</a:t>
            </a:r>
            <a:endParaRPr lang="zh-CN" altLang="en-US"/>
          </a:p>
          <a:p>
            <a:endParaRPr lang="zh-CN" altLang="en-US"/>
          </a:p>
          <a:p>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pic>
        <p:nvPicPr>
          <p:cNvPr id="106" name="图片 105"/>
          <p:cNvPicPr/>
          <p:nvPr/>
        </p:nvPicPr>
        <p:blipFill>
          <a:blip r:embed="rId1"/>
          <a:srcRect l="18926" t="23963" r="21494" b="35343"/>
          <a:stretch>
            <a:fillRect/>
          </a:stretch>
        </p:blipFill>
        <p:spPr>
          <a:xfrm>
            <a:off x="1201420" y="2282190"/>
            <a:ext cx="3064510" cy="2790825"/>
          </a:xfrm>
          <a:prstGeom prst="rect">
            <a:avLst/>
          </a:prstGeom>
          <a:noFill/>
          <a:ln w="9525">
            <a:noFill/>
          </a:ln>
        </p:spPr>
      </p:pic>
      <p:cxnSp>
        <p:nvCxnSpPr>
          <p:cNvPr id="4" name="直接连接符 3"/>
          <p:cNvCxnSpPr/>
          <p:nvPr/>
        </p:nvCxnSpPr>
        <p:spPr>
          <a:xfrm flipH="1">
            <a:off x="2200275" y="2616835"/>
            <a:ext cx="974090" cy="1430020"/>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01190" y="4548505"/>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6" name="文本框 5"/>
          <p:cNvSpPr txBox="1"/>
          <p:nvPr/>
        </p:nvSpPr>
        <p:spPr>
          <a:xfrm>
            <a:off x="4563110" y="2444750"/>
            <a:ext cx="4057650" cy="398780"/>
          </a:xfrm>
          <a:prstGeom prst="rect">
            <a:avLst/>
          </a:prstGeom>
          <a:noFill/>
        </p:spPr>
        <p:txBody>
          <a:bodyPr wrap="square" rtlCol="0">
            <a:spAutoFit/>
          </a:bodyPr>
          <a:p>
            <a:r>
              <a:rPr lang="zh-CN" altLang="en-US" sz="2000" b="1"/>
              <a:t>后序序列：</a:t>
            </a:r>
            <a:r>
              <a:rPr lang="en-US" altLang="zh-CN"/>
              <a:t>5</a:t>
            </a:r>
            <a:endParaRPr lang="en-US" altLang="zh-CN" sz="2000" b="1"/>
          </a:p>
        </p:txBody>
      </p:sp>
      <p:sp>
        <p:nvSpPr>
          <p:cNvPr id="7" name="矩形 6"/>
          <p:cNvSpPr/>
          <p:nvPr/>
        </p:nvSpPr>
        <p:spPr>
          <a:xfrm>
            <a:off x="8489315" y="1684020"/>
            <a:ext cx="52641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矩形 7"/>
          <p:cNvSpPr/>
          <p:nvPr/>
        </p:nvSpPr>
        <p:spPr>
          <a:xfrm>
            <a:off x="9590405" y="1684020"/>
            <a:ext cx="155384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9" name="文本框 8"/>
          <p:cNvSpPr txBox="1"/>
          <p:nvPr/>
        </p:nvSpPr>
        <p:spPr>
          <a:xfrm>
            <a:off x="8453755" y="4848225"/>
            <a:ext cx="598170" cy="398780"/>
          </a:xfrm>
          <a:prstGeom prst="rect">
            <a:avLst/>
          </a:prstGeom>
          <a:noFill/>
        </p:spPr>
        <p:txBody>
          <a:bodyPr wrap="square" rtlCol="0">
            <a:spAutoFit/>
          </a:bodyPr>
          <a:p>
            <a:r>
              <a:rPr lang="zh-CN" altLang="en-US" sz="2000" b="1"/>
              <a:t>栈</a:t>
            </a:r>
            <a:r>
              <a:rPr lang="en-US" altLang="zh-CN" sz="2000" b="1"/>
              <a:t>1</a:t>
            </a:r>
            <a:endParaRPr lang="en-US" altLang="zh-CN" sz="2000" b="1"/>
          </a:p>
        </p:txBody>
      </p:sp>
      <p:sp>
        <p:nvSpPr>
          <p:cNvPr id="10" name="文本框 9"/>
          <p:cNvSpPr txBox="1"/>
          <p:nvPr/>
        </p:nvSpPr>
        <p:spPr>
          <a:xfrm>
            <a:off x="10067925" y="4848225"/>
            <a:ext cx="598170" cy="398780"/>
          </a:xfrm>
          <a:prstGeom prst="rect">
            <a:avLst/>
          </a:prstGeom>
          <a:noFill/>
        </p:spPr>
        <p:txBody>
          <a:bodyPr wrap="square" rtlCol="0">
            <a:spAutoFit/>
          </a:bodyPr>
          <a:p>
            <a:r>
              <a:rPr lang="zh-CN" altLang="en-US" sz="2000" b="1"/>
              <a:t>栈</a:t>
            </a:r>
            <a:r>
              <a:rPr lang="en-US" altLang="zh-CN" sz="2000" b="1"/>
              <a:t>2</a:t>
            </a:r>
            <a:endParaRPr lang="en-US" altLang="zh-CN" sz="2000" b="1"/>
          </a:p>
        </p:txBody>
      </p:sp>
      <p:sp>
        <p:nvSpPr>
          <p:cNvPr id="11" name="文本框 10"/>
          <p:cNvSpPr txBox="1"/>
          <p:nvPr/>
        </p:nvSpPr>
        <p:spPr>
          <a:xfrm>
            <a:off x="8597900" y="4277360"/>
            <a:ext cx="308610" cy="368300"/>
          </a:xfrm>
          <a:prstGeom prst="rect">
            <a:avLst/>
          </a:prstGeom>
          <a:noFill/>
        </p:spPr>
        <p:txBody>
          <a:bodyPr wrap="none" rtlCol="0">
            <a:spAutoFit/>
          </a:bodyPr>
          <a:p>
            <a:r>
              <a:rPr lang="en-US" altLang="zh-CN"/>
              <a:t>1</a:t>
            </a:r>
            <a:endParaRPr lang="en-US" altLang="zh-CN"/>
          </a:p>
        </p:txBody>
      </p:sp>
      <p:sp>
        <p:nvSpPr>
          <p:cNvPr id="12" name="文本框 11"/>
          <p:cNvSpPr txBox="1"/>
          <p:nvPr/>
        </p:nvSpPr>
        <p:spPr>
          <a:xfrm>
            <a:off x="8620760" y="3909060"/>
            <a:ext cx="308610" cy="368300"/>
          </a:xfrm>
          <a:prstGeom prst="rect">
            <a:avLst/>
          </a:prstGeom>
          <a:noFill/>
        </p:spPr>
        <p:txBody>
          <a:bodyPr wrap="none" rtlCol="0">
            <a:spAutoFit/>
          </a:bodyPr>
          <a:p>
            <a:r>
              <a:rPr lang="en-US" altLang="zh-CN"/>
              <a:t>2</a:t>
            </a:r>
            <a:endParaRPr lang="en-US" altLang="zh-CN"/>
          </a:p>
        </p:txBody>
      </p:sp>
      <p:sp>
        <p:nvSpPr>
          <p:cNvPr id="15" name="文本框 14"/>
          <p:cNvSpPr txBox="1"/>
          <p:nvPr/>
        </p:nvSpPr>
        <p:spPr>
          <a:xfrm>
            <a:off x="9590405" y="4277360"/>
            <a:ext cx="1554480" cy="368300"/>
          </a:xfrm>
          <a:prstGeom prst="rect">
            <a:avLst/>
          </a:prstGeom>
          <a:noFill/>
        </p:spPr>
        <p:txBody>
          <a:bodyPr wrap="none" rtlCol="0">
            <a:spAutoFit/>
          </a:bodyPr>
          <a:p>
            <a:r>
              <a:rPr lang="zh-CN" altLang="en-US"/>
              <a:t>未访问右儿子</a:t>
            </a:r>
            <a:endParaRPr lang="zh-CN" altLang="en-US"/>
          </a:p>
        </p:txBody>
      </p:sp>
      <p:sp>
        <p:nvSpPr>
          <p:cNvPr id="17" name="文本框 16"/>
          <p:cNvSpPr txBox="1"/>
          <p:nvPr/>
        </p:nvSpPr>
        <p:spPr>
          <a:xfrm>
            <a:off x="9590405" y="3909060"/>
            <a:ext cx="1554480" cy="368300"/>
          </a:xfrm>
          <a:prstGeom prst="rect">
            <a:avLst/>
          </a:prstGeom>
          <a:noFill/>
        </p:spPr>
        <p:txBody>
          <a:bodyPr wrap="none" rtlCol="0">
            <a:spAutoFit/>
          </a:bodyPr>
          <a:p>
            <a:r>
              <a:rPr lang="zh-CN" altLang="en-US" b="1"/>
              <a:t>已访问右儿子</a:t>
            </a:r>
            <a:endParaRPr lang="zh-CN" altLang="en-US" b="1"/>
          </a:p>
        </p:txBody>
      </p:sp>
      <p:sp>
        <p:nvSpPr>
          <p:cNvPr id="19" name="文本框 18"/>
          <p:cNvSpPr txBox="1"/>
          <p:nvPr/>
        </p:nvSpPr>
        <p:spPr>
          <a:xfrm>
            <a:off x="7602855" y="352552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20" name="矩形 19"/>
          <p:cNvSpPr/>
          <p:nvPr/>
        </p:nvSpPr>
        <p:spPr>
          <a:xfrm>
            <a:off x="1201420" y="5449570"/>
            <a:ext cx="8082280" cy="1322070"/>
          </a:xfrm>
          <a:prstGeom prst="rect">
            <a:avLst/>
          </a:prstGeom>
          <a:noFill/>
          <a:ln>
            <a:noFill/>
          </a:ln>
        </p:spPr>
        <p:txBody>
          <a:bodyPr wrap="none" rtlCol="0" anchor="t">
            <a:spAutoFit/>
          </a:bodyPr>
          <a:p>
            <a:pPr algn="ctr"/>
            <a:r>
              <a:rPr 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发现</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2</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未访问右儿子，标识为已访问</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把右儿子开始极左链入栈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3" name="直接连接符 2"/>
          <p:cNvCxnSpPr/>
          <p:nvPr/>
        </p:nvCxnSpPr>
        <p:spPr>
          <a:xfrm flipH="1">
            <a:off x="2961005" y="4560570"/>
            <a:ext cx="350520" cy="51244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620760" y="3540760"/>
            <a:ext cx="308610" cy="368300"/>
          </a:xfrm>
          <a:prstGeom prst="rect">
            <a:avLst/>
          </a:prstGeom>
          <a:noFill/>
        </p:spPr>
        <p:txBody>
          <a:bodyPr wrap="none" rtlCol="0">
            <a:spAutoFit/>
          </a:bodyPr>
          <a:p>
            <a:r>
              <a:rPr lang="en-US" altLang="zh-CN"/>
              <a:t>3</a:t>
            </a:r>
            <a:endParaRPr lang="en-US" altLang="zh-CN"/>
          </a:p>
        </p:txBody>
      </p:sp>
      <p:sp>
        <p:nvSpPr>
          <p:cNvPr id="14" name="文本框 13"/>
          <p:cNvSpPr txBox="1"/>
          <p:nvPr/>
        </p:nvSpPr>
        <p:spPr>
          <a:xfrm>
            <a:off x="9590405" y="3540760"/>
            <a:ext cx="1554480" cy="368300"/>
          </a:xfrm>
          <a:prstGeom prst="rect">
            <a:avLst/>
          </a:prstGeom>
          <a:noFill/>
        </p:spPr>
        <p:txBody>
          <a:bodyPr wrap="none" rtlCol="0">
            <a:spAutoFit/>
          </a:bodyPr>
          <a:p>
            <a:r>
              <a:rPr lang="zh-CN" altLang="en-US"/>
              <a:t>未访问右儿子</a:t>
            </a:r>
            <a:endParaRPr lang="zh-CN" altLang="en-US"/>
          </a:p>
        </p:txBody>
      </p:sp>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pic>
        <p:nvPicPr>
          <p:cNvPr id="106" name="图片 105"/>
          <p:cNvPicPr/>
          <p:nvPr/>
        </p:nvPicPr>
        <p:blipFill>
          <a:blip r:embed="rId1"/>
          <a:srcRect l="18926" t="23963" r="21494" b="35343"/>
          <a:stretch>
            <a:fillRect/>
          </a:stretch>
        </p:blipFill>
        <p:spPr>
          <a:xfrm>
            <a:off x="1201420" y="2282190"/>
            <a:ext cx="3064510" cy="2790825"/>
          </a:xfrm>
          <a:prstGeom prst="rect">
            <a:avLst/>
          </a:prstGeom>
          <a:noFill/>
          <a:ln w="9525">
            <a:noFill/>
          </a:ln>
        </p:spPr>
      </p:pic>
      <p:cxnSp>
        <p:nvCxnSpPr>
          <p:cNvPr id="4" name="直接连接符 3"/>
          <p:cNvCxnSpPr/>
          <p:nvPr/>
        </p:nvCxnSpPr>
        <p:spPr>
          <a:xfrm flipH="1">
            <a:off x="2200275" y="2616835"/>
            <a:ext cx="974090" cy="1430020"/>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13815" y="351028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6" name="文本框 5"/>
          <p:cNvSpPr txBox="1"/>
          <p:nvPr/>
        </p:nvSpPr>
        <p:spPr>
          <a:xfrm>
            <a:off x="4563110" y="2444750"/>
            <a:ext cx="4057650" cy="398780"/>
          </a:xfrm>
          <a:prstGeom prst="rect">
            <a:avLst/>
          </a:prstGeom>
          <a:noFill/>
        </p:spPr>
        <p:txBody>
          <a:bodyPr wrap="square" rtlCol="0">
            <a:spAutoFit/>
          </a:bodyPr>
          <a:p>
            <a:r>
              <a:rPr lang="zh-CN" altLang="en-US" sz="2000" b="1"/>
              <a:t>后序序列：</a:t>
            </a:r>
            <a:r>
              <a:rPr lang="en-US" altLang="zh-CN"/>
              <a:t>5 3</a:t>
            </a:r>
            <a:endParaRPr lang="en-US" altLang="zh-CN" sz="2000" b="1"/>
          </a:p>
        </p:txBody>
      </p:sp>
      <p:sp>
        <p:nvSpPr>
          <p:cNvPr id="7" name="矩形 6"/>
          <p:cNvSpPr/>
          <p:nvPr/>
        </p:nvSpPr>
        <p:spPr>
          <a:xfrm>
            <a:off x="8489315" y="1684020"/>
            <a:ext cx="52641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矩形 7"/>
          <p:cNvSpPr/>
          <p:nvPr/>
        </p:nvSpPr>
        <p:spPr>
          <a:xfrm>
            <a:off x="9590405" y="1684020"/>
            <a:ext cx="155384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9" name="文本框 8"/>
          <p:cNvSpPr txBox="1"/>
          <p:nvPr/>
        </p:nvSpPr>
        <p:spPr>
          <a:xfrm>
            <a:off x="8453755" y="4848225"/>
            <a:ext cx="598170" cy="398780"/>
          </a:xfrm>
          <a:prstGeom prst="rect">
            <a:avLst/>
          </a:prstGeom>
          <a:noFill/>
        </p:spPr>
        <p:txBody>
          <a:bodyPr wrap="square" rtlCol="0">
            <a:spAutoFit/>
          </a:bodyPr>
          <a:p>
            <a:r>
              <a:rPr lang="zh-CN" altLang="en-US" sz="2000" b="1"/>
              <a:t>栈</a:t>
            </a:r>
            <a:r>
              <a:rPr lang="en-US" altLang="zh-CN" sz="2000" b="1"/>
              <a:t>1</a:t>
            </a:r>
            <a:endParaRPr lang="en-US" altLang="zh-CN" sz="2000" b="1"/>
          </a:p>
        </p:txBody>
      </p:sp>
      <p:sp>
        <p:nvSpPr>
          <p:cNvPr id="10" name="文本框 9"/>
          <p:cNvSpPr txBox="1"/>
          <p:nvPr/>
        </p:nvSpPr>
        <p:spPr>
          <a:xfrm>
            <a:off x="10067925" y="4848225"/>
            <a:ext cx="598170" cy="398780"/>
          </a:xfrm>
          <a:prstGeom prst="rect">
            <a:avLst/>
          </a:prstGeom>
          <a:noFill/>
        </p:spPr>
        <p:txBody>
          <a:bodyPr wrap="square" rtlCol="0">
            <a:spAutoFit/>
          </a:bodyPr>
          <a:p>
            <a:r>
              <a:rPr lang="zh-CN" altLang="en-US" sz="2000" b="1"/>
              <a:t>栈</a:t>
            </a:r>
            <a:r>
              <a:rPr lang="en-US" altLang="zh-CN" sz="2000" b="1"/>
              <a:t>2</a:t>
            </a:r>
            <a:endParaRPr lang="en-US" altLang="zh-CN" sz="2000" b="1"/>
          </a:p>
        </p:txBody>
      </p:sp>
      <p:sp>
        <p:nvSpPr>
          <p:cNvPr id="11" name="文本框 10"/>
          <p:cNvSpPr txBox="1"/>
          <p:nvPr/>
        </p:nvSpPr>
        <p:spPr>
          <a:xfrm>
            <a:off x="8597900" y="4277360"/>
            <a:ext cx="308610" cy="368300"/>
          </a:xfrm>
          <a:prstGeom prst="rect">
            <a:avLst/>
          </a:prstGeom>
          <a:noFill/>
        </p:spPr>
        <p:txBody>
          <a:bodyPr wrap="none" rtlCol="0">
            <a:spAutoFit/>
          </a:bodyPr>
          <a:p>
            <a:r>
              <a:rPr lang="en-US" altLang="zh-CN"/>
              <a:t>1</a:t>
            </a:r>
            <a:endParaRPr lang="en-US" altLang="zh-CN"/>
          </a:p>
        </p:txBody>
      </p:sp>
      <p:sp>
        <p:nvSpPr>
          <p:cNvPr id="12" name="文本框 11"/>
          <p:cNvSpPr txBox="1"/>
          <p:nvPr/>
        </p:nvSpPr>
        <p:spPr>
          <a:xfrm>
            <a:off x="8620760" y="3909060"/>
            <a:ext cx="308610" cy="368300"/>
          </a:xfrm>
          <a:prstGeom prst="rect">
            <a:avLst/>
          </a:prstGeom>
          <a:noFill/>
        </p:spPr>
        <p:txBody>
          <a:bodyPr wrap="none" rtlCol="0">
            <a:spAutoFit/>
          </a:bodyPr>
          <a:p>
            <a:r>
              <a:rPr lang="en-US" altLang="zh-CN"/>
              <a:t>2</a:t>
            </a:r>
            <a:endParaRPr lang="en-US" altLang="zh-CN"/>
          </a:p>
        </p:txBody>
      </p:sp>
      <p:sp>
        <p:nvSpPr>
          <p:cNvPr id="15" name="文本框 14"/>
          <p:cNvSpPr txBox="1"/>
          <p:nvPr/>
        </p:nvSpPr>
        <p:spPr>
          <a:xfrm>
            <a:off x="9590405" y="4277360"/>
            <a:ext cx="1554480" cy="368300"/>
          </a:xfrm>
          <a:prstGeom prst="rect">
            <a:avLst/>
          </a:prstGeom>
          <a:noFill/>
        </p:spPr>
        <p:txBody>
          <a:bodyPr wrap="none" rtlCol="0">
            <a:spAutoFit/>
          </a:bodyPr>
          <a:p>
            <a:r>
              <a:rPr lang="zh-CN" altLang="en-US"/>
              <a:t>未访问右儿子</a:t>
            </a:r>
            <a:endParaRPr lang="zh-CN" altLang="en-US"/>
          </a:p>
        </p:txBody>
      </p:sp>
      <p:sp>
        <p:nvSpPr>
          <p:cNvPr id="17" name="文本框 16"/>
          <p:cNvSpPr txBox="1"/>
          <p:nvPr/>
        </p:nvSpPr>
        <p:spPr>
          <a:xfrm>
            <a:off x="9590405" y="3909060"/>
            <a:ext cx="1554480" cy="368300"/>
          </a:xfrm>
          <a:prstGeom prst="rect">
            <a:avLst/>
          </a:prstGeom>
          <a:noFill/>
        </p:spPr>
        <p:txBody>
          <a:bodyPr wrap="none" rtlCol="0">
            <a:spAutoFit/>
          </a:bodyPr>
          <a:p>
            <a:r>
              <a:rPr lang="zh-CN" altLang="en-US" b="1"/>
              <a:t>已访问右儿子</a:t>
            </a:r>
            <a:endParaRPr lang="zh-CN" altLang="en-US" b="1"/>
          </a:p>
        </p:txBody>
      </p:sp>
      <p:sp>
        <p:nvSpPr>
          <p:cNvPr id="19" name="文本框 18"/>
          <p:cNvSpPr txBox="1"/>
          <p:nvPr/>
        </p:nvSpPr>
        <p:spPr>
          <a:xfrm>
            <a:off x="7602855" y="389382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20" name="矩形 19"/>
          <p:cNvSpPr/>
          <p:nvPr/>
        </p:nvSpPr>
        <p:spPr>
          <a:xfrm>
            <a:off x="2656840" y="5875655"/>
            <a:ext cx="5313680" cy="706755"/>
          </a:xfrm>
          <a:prstGeom prst="rect">
            <a:avLst/>
          </a:prstGeom>
          <a:noFill/>
          <a:ln>
            <a:noFill/>
          </a:ln>
        </p:spPr>
        <p:txBody>
          <a:bodyPr wrap="none" rtlCol="0" anchor="t">
            <a:spAutoFit/>
          </a:bodyPr>
          <a:p>
            <a:pPr algn="ctr"/>
            <a:r>
              <a:rPr 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3</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没有右儿子，把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3</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pic>
        <p:nvPicPr>
          <p:cNvPr id="106" name="图片 105"/>
          <p:cNvPicPr/>
          <p:nvPr/>
        </p:nvPicPr>
        <p:blipFill>
          <a:blip r:embed="rId1"/>
          <a:srcRect l="18926" t="23963" r="21494" b="35343"/>
          <a:stretch>
            <a:fillRect/>
          </a:stretch>
        </p:blipFill>
        <p:spPr>
          <a:xfrm>
            <a:off x="1201420" y="2282190"/>
            <a:ext cx="3064510" cy="2790825"/>
          </a:xfrm>
          <a:prstGeom prst="rect">
            <a:avLst/>
          </a:prstGeom>
          <a:noFill/>
          <a:ln w="9525">
            <a:noFill/>
          </a:ln>
        </p:spPr>
      </p:pic>
      <p:cxnSp>
        <p:nvCxnSpPr>
          <p:cNvPr id="4" name="直接连接符 3"/>
          <p:cNvCxnSpPr/>
          <p:nvPr/>
        </p:nvCxnSpPr>
        <p:spPr>
          <a:xfrm flipH="1">
            <a:off x="2910205" y="2616835"/>
            <a:ext cx="264160" cy="38544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94840" y="244475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6" name="文本框 5"/>
          <p:cNvSpPr txBox="1"/>
          <p:nvPr/>
        </p:nvSpPr>
        <p:spPr>
          <a:xfrm>
            <a:off x="4563110" y="2444750"/>
            <a:ext cx="4057650" cy="398780"/>
          </a:xfrm>
          <a:prstGeom prst="rect">
            <a:avLst/>
          </a:prstGeom>
          <a:noFill/>
        </p:spPr>
        <p:txBody>
          <a:bodyPr wrap="square" rtlCol="0">
            <a:spAutoFit/>
          </a:bodyPr>
          <a:p>
            <a:r>
              <a:rPr lang="zh-CN" altLang="en-US" sz="2000" b="1"/>
              <a:t>后序序列：</a:t>
            </a:r>
            <a:r>
              <a:rPr lang="en-US" altLang="zh-CN"/>
              <a:t>5 3 2</a:t>
            </a:r>
            <a:endParaRPr lang="en-US" altLang="zh-CN" sz="2000" b="1"/>
          </a:p>
        </p:txBody>
      </p:sp>
      <p:sp>
        <p:nvSpPr>
          <p:cNvPr id="7" name="矩形 6"/>
          <p:cNvSpPr/>
          <p:nvPr/>
        </p:nvSpPr>
        <p:spPr>
          <a:xfrm>
            <a:off x="8489315" y="1684020"/>
            <a:ext cx="52641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矩形 7"/>
          <p:cNvSpPr/>
          <p:nvPr/>
        </p:nvSpPr>
        <p:spPr>
          <a:xfrm>
            <a:off x="9590405" y="1684020"/>
            <a:ext cx="155384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9" name="文本框 8"/>
          <p:cNvSpPr txBox="1"/>
          <p:nvPr/>
        </p:nvSpPr>
        <p:spPr>
          <a:xfrm>
            <a:off x="8453755" y="4848225"/>
            <a:ext cx="598170" cy="398780"/>
          </a:xfrm>
          <a:prstGeom prst="rect">
            <a:avLst/>
          </a:prstGeom>
          <a:noFill/>
        </p:spPr>
        <p:txBody>
          <a:bodyPr wrap="square" rtlCol="0">
            <a:spAutoFit/>
          </a:bodyPr>
          <a:p>
            <a:r>
              <a:rPr lang="zh-CN" altLang="en-US" sz="2000" b="1"/>
              <a:t>栈</a:t>
            </a:r>
            <a:r>
              <a:rPr lang="en-US" altLang="zh-CN" sz="2000" b="1"/>
              <a:t>1</a:t>
            </a:r>
            <a:endParaRPr lang="en-US" altLang="zh-CN" sz="2000" b="1"/>
          </a:p>
        </p:txBody>
      </p:sp>
      <p:sp>
        <p:nvSpPr>
          <p:cNvPr id="10" name="文本框 9"/>
          <p:cNvSpPr txBox="1"/>
          <p:nvPr/>
        </p:nvSpPr>
        <p:spPr>
          <a:xfrm>
            <a:off x="10067925" y="4848225"/>
            <a:ext cx="598170" cy="398780"/>
          </a:xfrm>
          <a:prstGeom prst="rect">
            <a:avLst/>
          </a:prstGeom>
          <a:noFill/>
        </p:spPr>
        <p:txBody>
          <a:bodyPr wrap="square" rtlCol="0">
            <a:spAutoFit/>
          </a:bodyPr>
          <a:p>
            <a:r>
              <a:rPr lang="zh-CN" altLang="en-US" sz="2000" b="1"/>
              <a:t>栈</a:t>
            </a:r>
            <a:r>
              <a:rPr lang="en-US" altLang="zh-CN" sz="2000" b="1"/>
              <a:t>2</a:t>
            </a:r>
            <a:endParaRPr lang="en-US" altLang="zh-CN" sz="2000" b="1"/>
          </a:p>
        </p:txBody>
      </p:sp>
      <p:sp>
        <p:nvSpPr>
          <p:cNvPr id="11" name="文本框 10"/>
          <p:cNvSpPr txBox="1"/>
          <p:nvPr/>
        </p:nvSpPr>
        <p:spPr>
          <a:xfrm>
            <a:off x="8597900" y="4277360"/>
            <a:ext cx="308610" cy="368300"/>
          </a:xfrm>
          <a:prstGeom prst="rect">
            <a:avLst/>
          </a:prstGeom>
          <a:noFill/>
        </p:spPr>
        <p:txBody>
          <a:bodyPr wrap="none" rtlCol="0">
            <a:spAutoFit/>
          </a:bodyPr>
          <a:p>
            <a:r>
              <a:rPr lang="en-US" altLang="zh-CN"/>
              <a:t>1</a:t>
            </a:r>
            <a:endParaRPr lang="en-US" altLang="zh-CN"/>
          </a:p>
        </p:txBody>
      </p:sp>
      <p:sp>
        <p:nvSpPr>
          <p:cNvPr id="15" name="文本框 14"/>
          <p:cNvSpPr txBox="1"/>
          <p:nvPr/>
        </p:nvSpPr>
        <p:spPr>
          <a:xfrm>
            <a:off x="9590405" y="4277360"/>
            <a:ext cx="1554480" cy="368300"/>
          </a:xfrm>
          <a:prstGeom prst="rect">
            <a:avLst/>
          </a:prstGeom>
          <a:noFill/>
        </p:spPr>
        <p:txBody>
          <a:bodyPr wrap="none" rtlCol="0">
            <a:spAutoFit/>
          </a:bodyPr>
          <a:p>
            <a:r>
              <a:rPr lang="zh-CN" altLang="en-US"/>
              <a:t>未访问右儿子</a:t>
            </a:r>
            <a:endParaRPr lang="zh-CN" altLang="en-US"/>
          </a:p>
        </p:txBody>
      </p:sp>
      <p:sp>
        <p:nvSpPr>
          <p:cNvPr id="19" name="文本框 18"/>
          <p:cNvSpPr txBox="1"/>
          <p:nvPr/>
        </p:nvSpPr>
        <p:spPr>
          <a:xfrm>
            <a:off x="7602855" y="426212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20" name="矩形 19"/>
          <p:cNvSpPr/>
          <p:nvPr/>
        </p:nvSpPr>
        <p:spPr>
          <a:xfrm>
            <a:off x="1894840" y="5875655"/>
            <a:ext cx="6837680" cy="706755"/>
          </a:xfrm>
          <a:prstGeom prst="rect">
            <a:avLst/>
          </a:prstGeom>
          <a:noFill/>
          <a:ln>
            <a:noFill/>
          </a:ln>
        </p:spPr>
        <p:txBody>
          <a:bodyPr wrap="none" rtlCol="0" anchor="t">
            <a:spAutoFit/>
          </a:bodyPr>
          <a:p>
            <a:pPr algn="ctr"/>
            <a:r>
              <a:rPr 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2</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已经访问过右儿子，把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2</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pic>
        <p:nvPicPr>
          <p:cNvPr id="106" name="图片 105"/>
          <p:cNvPicPr/>
          <p:nvPr/>
        </p:nvPicPr>
        <p:blipFill>
          <a:blip r:embed="rId1"/>
          <a:srcRect l="18926" t="23963" r="21494" b="35343"/>
          <a:stretch>
            <a:fillRect/>
          </a:stretch>
        </p:blipFill>
        <p:spPr>
          <a:xfrm>
            <a:off x="1201420" y="2282190"/>
            <a:ext cx="3064510" cy="2790825"/>
          </a:xfrm>
          <a:prstGeom prst="rect">
            <a:avLst/>
          </a:prstGeom>
          <a:noFill/>
          <a:ln w="9525">
            <a:noFill/>
          </a:ln>
        </p:spPr>
      </p:pic>
      <p:cxnSp>
        <p:nvCxnSpPr>
          <p:cNvPr id="4" name="直接连接符 3"/>
          <p:cNvCxnSpPr/>
          <p:nvPr/>
        </p:nvCxnSpPr>
        <p:spPr>
          <a:xfrm flipH="1">
            <a:off x="2910205" y="2616835"/>
            <a:ext cx="264160" cy="38544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10205" y="347853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6" name="文本框 5"/>
          <p:cNvSpPr txBox="1"/>
          <p:nvPr/>
        </p:nvSpPr>
        <p:spPr>
          <a:xfrm>
            <a:off x="4563110" y="2444750"/>
            <a:ext cx="4057650" cy="398780"/>
          </a:xfrm>
          <a:prstGeom prst="rect">
            <a:avLst/>
          </a:prstGeom>
          <a:noFill/>
        </p:spPr>
        <p:txBody>
          <a:bodyPr wrap="square" rtlCol="0">
            <a:spAutoFit/>
          </a:bodyPr>
          <a:p>
            <a:r>
              <a:rPr lang="zh-CN" altLang="en-US" sz="2000" b="1"/>
              <a:t>后序序列：</a:t>
            </a:r>
            <a:r>
              <a:rPr lang="en-US" altLang="zh-CN"/>
              <a:t>5 3 2</a:t>
            </a:r>
            <a:endParaRPr lang="en-US" altLang="zh-CN" sz="2000" b="1"/>
          </a:p>
        </p:txBody>
      </p:sp>
      <p:sp>
        <p:nvSpPr>
          <p:cNvPr id="7" name="矩形 6"/>
          <p:cNvSpPr/>
          <p:nvPr/>
        </p:nvSpPr>
        <p:spPr>
          <a:xfrm>
            <a:off x="8489315" y="1684020"/>
            <a:ext cx="52641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矩形 7"/>
          <p:cNvSpPr/>
          <p:nvPr/>
        </p:nvSpPr>
        <p:spPr>
          <a:xfrm>
            <a:off x="9590405" y="1684020"/>
            <a:ext cx="155384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9" name="文本框 8"/>
          <p:cNvSpPr txBox="1"/>
          <p:nvPr/>
        </p:nvSpPr>
        <p:spPr>
          <a:xfrm>
            <a:off x="8453755" y="4848225"/>
            <a:ext cx="598170" cy="398780"/>
          </a:xfrm>
          <a:prstGeom prst="rect">
            <a:avLst/>
          </a:prstGeom>
          <a:noFill/>
        </p:spPr>
        <p:txBody>
          <a:bodyPr wrap="square" rtlCol="0">
            <a:spAutoFit/>
          </a:bodyPr>
          <a:p>
            <a:r>
              <a:rPr lang="zh-CN" altLang="en-US" sz="2000" b="1"/>
              <a:t>栈</a:t>
            </a:r>
            <a:r>
              <a:rPr lang="en-US" altLang="zh-CN" sz="2000" b="1"/>
              <a:t>1</a:t>
            </a:r>
            <a:endParaRPr lang="en-US" altLang="zh-CN" sz="2000" b="1"/>
          </a:p>
        </p:txBody>
      </p:sp>
      <p:sp>
        <p:nvSpPr>
          <p:cNvPr id="10" name="文本框 9"/>
          <p:cNvSpPr txBox="1"/>
          <p:nvPr/>
        </p:nvSpPr>
        <p:spPr>
          <a:xfrm>
            <a:off x="10067925" y="4848225"/>
            <a:ext cx="598170" cy="398780"/>
          </a:xfrm>
          <a:prstGeom prst="rect">
            <a:avLst/>
          </a:prstGeom>
          <a:noFill/>
        </p:spPr>
        <p:txBody>
          <a:bodyPr wrap="square" rtlCol="0">
            <a:spAutoFit/>
          </a:bodyPr>
          <a:p>
            <a:r>
              <a:rPr lang="zh-CN" altLang="en-US" sz="2000" b="1"/>
              <a:t>栈</a:t>
            </a:r>
            <a:r>
              <a:rPr lang="en-US" altLang="zh-CN" sz="2000" b="1"/>
              <a:t>2</a:t>
            </a:r>
            <a:endParaRPr lang="en-US" altLang="zh-CN" sz="2000" b="1"/>
          </a:p>
        </p:txBody>
      </p:sp>
      <p:sp>
        <p:nvSpPr>
          <p:cNvPr id="11" name="文本框 10"/>
          <p:cNvSpPr txBox="1"/>
          <p:nvPr/>
        </p:nvSpPr>
        <p:spPr>
          <a:xfrm>
            <a:off x="8597900" y="4277360"/>
            <a:ext cx="308610" cy="368300"/>
          </a:xfrm>
          <a:prstGeom prst="rect">
            <a:avLst/>
          </a:prstGeom>
          <a:noFill/>
        </p:spPr>
        <p:txBody>
          <a:bodyPr wrap="none" rtlCol="0">
            <a:spAutoFit/>
          </a:bodyPr>
          <a:p>
            <a:r>
              <a:rPr lang="en-US" altLang="zh-CN"/>
              <a:t>1</a:t>
            </a:r>
            <a:endParaRPr lang="en-US" altLang="zh-CN"/>
          </a:p>
        </p:txBody>
      </p:sp>
      <p:sp>
        <p:nvSpPr>
          <p:cNvPr id="15" name="文本框 14"/>
          <p:cNvSpPr txBox="1"/>
          <p:nvPr/>
        </p:nvSpPr>
        <p:spPr>
          <a:xfrm>
            <a:off x="9590405" y="4277360"/>
            <a:ext cx="1554480" cy="368300"/>
          </a:xfrm>
          <a:prstGeom prst="rect">
            <a:avLst/>
          </a:prstGeom>
          <a:noFill/>
        </p:spPr>
        <p:txBody>
          <a:bodyPr wrap="none" rtlCol="0">
            <a:spAutoFit/>
          </a:bodyPr>
          <a:p>
            <a:r>
              <a:rPr lang="zh-CN" altLang="en-US" b="1"/>
              <a:t>已访问右儿子</a:t>
            </a:r>
            <a:endParaRPr lang="zh-CN" altLang="en-US" b="1"/>
          </a:p>
        </p:txBody>
      </p:sp>
      <p:sp>
        <p:nvSpPr>
          <p:cNvPr id="19" name="文本框 18"/>
          <p:cNvSpPr txBox="1"/>
          <p:nvPr/>
        </p:nvSpPr>
        <p:spPr>
          <a:xfrm>
            <a:off x="7602855" y="394716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cxnSp>
        <p:nvCxnSpPr>
          <p:cNvPr id="3" name="直接连接符 2"/>
          <p:cNvCxnSpPr/>
          <p:nvPr/>
        </p:nvCxnSpPr>
        <p:spPr>
          <a:xfrm flipH="1">
            <a:off x="3898900" y="3565525"/>
            <a:ext cx="264160" cy="38544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201420" y="5449570"/>
            <a:ext cx="8082280" cy="1322070"/>
          </a:xfrm>
          <a:prstGeom prst="rect">
            <a:avLst/>
          </a:prstGeom>
          <a:noFill/>
          <a:ln>
            <a:noFill/>
          </a:ln>
        </p:spPr>
        <p:txBody>
          <a:bodyPr wrap="none" rtlCol="0" anchor="t">
            <a:spAutoFit/>
          </a:bodyPr>
          <a:p>
            <a:pPr algn="ctr"/>
            <a:r>
              <a:rPr 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发现</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1</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未访问右儿子，标识为已访问</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把右儿子开始极左链入栈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3" name="文本框 12"/>
          <p:cNvSpPr txBox="1"/>
          <p:nvPr/>
        </p:nvSpPr>
        <p:spPr>
          <a:xfrm>
            <a:off x="8597900" y="3962400"/>
            <a:ext cx="308610" cy="368300"/>
          </a:xfrm>
          <a:prstGeom prst="rect">
            <a:avLst/>
          </a:prstGeom>
          <a:noFill/>
        </p:spPr>
        <p:txBody>
          <a:bodyPr wrap="none" rtlCol="0">
            <a:spAutoFit/>
          </a:bodyPr>
          <a:p>
            <a:r>
              <a:rPr lang="en-US" altLang="zh-CN"/>
              <a:t>4</a:t>
            </a:r>
            <a:endParaRPr lang="en-US" altLang="zh-CN"/>
          </a:p>
        </p:txBody>
      </p:sp>
      <p:sp>
        <p:nvSpPr>
          <p:cNvPr id="14" name="文本框 13"/>
          <p:cNvSpPr txBox="1"/>
          <p:nvPr/>
        </p:nvSpPr>
        <p:spPr>
          <a:xfrm>
            <a:off x="9589770" y="3962400"/>
            <a:ext cx="1554480" cy="368300"/>
          </a:xfrm>
          <a:prstGeom prst="rect">
            <a:avLst/>
          </a:prstGeom>
          <a:noFill/>
        </p:spPr>
        <p:txBody>
          <a:bodyPr wrap="none" rtlCol="0">
            <a:spAutoFit/>
          </a:bodyPr>
          <a:p>
            <a:r>
              <a:rPr lang="zh-CN" altLang="en-US"/>
              <a:t>未访问右儿子</a:t>
            </a:r>
            <a:endParaRPr lang="zh-CN" altLang="en-US"/>
          </a:p>
        </p:txBody>
      </p:sp>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pic>
        <p:nvPicPr>
          <p:cNvPr id="106" name="图片 105"/>
          <p:cNvPicPr/>
          <p:nvPr/>
        </p:nvPicPr>
        <p:blipFill>
          <a:blip r:embed="rId1"/>
          <a:srcRect l="18926" t="23963" r="21494" b="35343"/>
          <a:stretch>
            <a:fillRect/>
          </a:stretch>
        </p:blipFill>
        <p:spPr>
          <a:xfrm>
            <a:off x="1201420" y="2282190"/>
            <a:ext cx="3064510" cy="2790825"/>
          </a:xfrm>
          <a:prstGeom prst="rect">
            <a:avLst/>
          </a:prstGeom>
          <a:noFill/>
          <a:ln w="9525">
            <a:noFill/>
          </a:ln>
        </p:spPr>
      </p:pic>
      <p:cxnSp>
        <p:nvCxnSpPr>
          <p:cNvPr id="4" name="直接连接符 3"/>
          <p:cNvCxnSpPr/>
          <p:nvPr/>
        </p:nvCxnSpPr>
        <p:spPr>
          <a:xfrm flipH="1">
            <a:off x="2910205" y="2616835"/>
            <a:ext cx="264160" cy="385445"/>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023745" y="244475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6" name="文本框 5"/>
          <p:cNvSpPr txBox="1"/>
          <p:nvPr/>
        </p:nvSpPr>
        <p:spPr>
          <a:xfrm>
            <a:off x="4563110" y="2444750"/>
            <a:ext cx="4057650" cy="398780"/>
          </a:xfrm>
          <a:prstGeom prst="rect">
            <a:avLst/>
          </a:prstGeom>
          <a:noFill/>
        </p:spPr>
        <p:txBody>
          <a:bodyPr wrap="square" rtlCol="0">
            <a:spAutoFit/>
          </a:bodyPr>
          <a:p>
            <a:r>
              <a:rPr lang="zh-CN" altLang="en-US" sz="2000" b="1"/>
              <a:t>后序序列：</a:t>
            </a:r>
            <a:r>
              <a:rPr lang="en-US" altLang="zh-CN"/>
              <a:t>5 3 2 4</a:t>
            </a:r>
            <a:endParaRPr lang="en-US" altLang="zh-CN" sz="2000" b="1"/>
          </a:p>
        </p:txBody>
      </p:sp>
      <p:sp>
        <p:nvSpPr>
          <p:cNvPr id="7" name="矩形 6"/>
          <p:cNvSpPr/>
          <p:nvPr/>
        </p:nvSpPr>
        <p:spPr>
          <a:xfrm>
            <a:off x="8489315" y="1684020"/>
            <a:ext cx="52641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矩形 7"/>
          <p:cNvSpPr/>
          <p:nvPr/>
        </p:nvSpPr>
        <p:spPr>
          <a:xfrm>
            <a:off x="9590405" y="1684020"/>
            <a:ext cx="155384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9" name="文本框 8"/>
          <p:cNvSpPr txBox="1"/>
          <p:nvPr/>
        </p:nvSpPr>
        <p:spPr>
          <a:xfrm>
            <a:off x="8453755" y="4848225"/>
            <a:ext cx="598170" cy="398780"/>
          </a:xfrm>
          <a:prstGeom prst="rect">
            <a:avLst/>
          </a:prstGeom>
          <a:noFill/>
        </p:spPr>
        <p:txBody>
          <a:bodyPr wrap="square" rtlCol="0">
            <a:spAutoFit/>
          </a:bodyPr>
          <a:p>
            <a:r>
              <a:rPr lang="zh-CN" altLang="en-US" sz="2000" b="1"/>
              <a:t>栈</a:t>
            </a:r>
            <a:r>
              <a:rPr lang="en-US" altLang="zh-CN" sz="2000" b="1"/>
              <a:t>1</a:t>
            </a:r>
            <a:endParaRPr lang="en-US" altLang="zh-CN" sz="2000" b="1"/>
          </a:p>
        </p:txBody>
      </p:sp>
      <p:sp>
        <p:nvSpPr>
          <p:cNvPr id="10" name="文本框 9"/>
          <p:cNvSpPr txBox="1"/>
          <p:nvPr/>
        </p:nvSpPr>
        <p:spPr>
          <a:xfrm>
            <a:off x="10067925" y="4848225"/>
            <a:ext cx="598170" cy="398780"/>
          </a:xfrm>
          <a:prstGeom prst="rect">
            <a:avLst/>
          </a:prstGeom>
          <a:noFill/>
        </p:spPr>
        <p:txBody>
          <a:bodyPr wrap="square" rtlCol="0">
            <a:spAutoFit/>
          </a:bodyPr>
          <a:p>
            <a:r>
              <a:rPr lang="zh-CN" altLang="en-US" sz="2000" b="1"/>
              <a:t>栈</a:t>
            </a:r>
            <a:r>
              <a:rPr lang="en-US" altLang="zh-CN" sz="2000" b="1"/>
              <a:t>2</a:t>
            </a:r>
            <a:endParaRPr lang="en-US" altLang="zh-CN" sz="2000" b="1"/>
          </a:p>
        </p:txBody>
      </p:sp>
      <p:sp>
        <p:nvSpPr>
          <p:cNvPr id="11" name="文本框 10"/>
          <p:cNvSpPr txBox="1"/>
          <p:nvPr/>
        </p:nvSpPr>
        <p:spPr>
          <a:xfrm>
            <a:off x="8597900" y="4277360"/>
            <a:ext cx="308610" cy="368300"/>
          </a:xfrm>
          <a:prstGeom prst="rect">
            <a:avLst/>
          </a:prstGeom>
          <a:noFill/>
        </p:spPr>
        <p:txBody>
          <a:bodyPr wrap="none" rtlCol="0">
            <a:spAutoFit/>
          </a:bodyPr>
          <a:p>
            <a:r>
              <a:rPr lang="en-US" altLang="zh-CN"/>
              <a:t>1</a:t>
            </a:r>
            <a:endParaRPr lang="en-US" altLang="zh-CN"/>
          </a:p>
        </p:txBody>
      </p:sp>
      <p:sp>
        <p:nvSpPr>
          <p:cNvPr id="15" name="文本框 14"/>
          <p:cNvSpPr txBox="1"/>
          <p:nvPr/>
        </p:nvSpPr>
        <p:spPr>
          <a:xfrm>
            <a:off x="9590405" y="4277360"/>
            <a:ext cx="1554480" cy="368300"/>
          </a:xfrm>
          <a:prstGeom prst="rect">
            <a:avLst/>
          </a:prstGeom>
          <a:noFill/>
        </p:spPr>
        <p:txBody>
          <a:bodyPr wrap="none" rtlCol="0">
            <a:spAutoFit/>
          </a:bodyPr>
          <a:p>
            <a:r>
              <a:rPr lang="zh-CN" altLang="en-US" b="1"/>
              <a:t>已访问右儿子</a:t>
            </a:r>
            <a:endParaRPr lang="zh-CN" altLang="en-US" b="1"/>
          </a:p>
        </p:txBody>
      </p:sp>
      <p:sp>
        <p:nvSpPr>
          <p:cNvPr id="19" name="文本框 18"/>
          <p:cNvSpPr txBox="1"/>
          <p:nvPr/>
        </p:nvSpPr>
        <p:spPr>
          <a:xfrm>
            <a:off x="7602855" y="4246880"/>
            <a:ext cx="886460" cy="398780"/>
          </a:xfrm>
          <a:prstGeom prst="rect">
            <a:avLst/>
          </a:prstGeom>
          <a:noFill/>
        </p:spPr>
        <p:txBody>
          <a:bodyPr wrap="square" rtlCol="0">
            <a:spAutoFit/>
          </a:bodyPr>
          <a:p>
            <a:r>
              <a:rPr lang="zh-CN" altLang="en-US" sz="2000" b="1">
                <a:solidFill>
                  <a:srgbClr val="FF0000"/>
                </a:solidFill>
                <a:effectLst>
                  <a:outerShdw blurRad="38100" dist="38100" dir="2700000" algn="tl">
                    <a:srgbClr val="000000">
                      <a:alpha val="43137"/>
                    </a:srgbClr>
                  </a:outerShdw>
                </a:effectLst>
              </a:rPr>
              <a:t>栈顶</a:t>
            </a:r>
            <a:r>
              <a:rPr lang="en-US" altLang="zh-CN" sz="2000" b="1">
                <a:solidFill>
                  <a:srgbClr val="FF0000"/>
                </a:solidFill>
                <a:effectLst>
                  <a:outerShdw blurRad="38100" dist="38100" dir="2700000" algn="tl">
                    <a:srgbClr val="000000">
                      <a:alpha val="43137"/>
                    </a:srgbClr>
                  </a:outerShdw>
                </a:effectLst>
              </a:rPr>
              <a:t>→</a:t>
            </a:r>
            <a:endParaRPr lang="en-US" altLang="zh-CN" sz="2000" b="1">
              <a:solidFill>
                <a:srgbClr val="FF0000"/>
              </a:solidFill>
              <a:effectLst>
                <a:outerShdw blurRad="38100" dist="38100" dir="2700000" algn="tl">
                  <a:srgbClr val="000000">
                    <a:alpha val="43137"/>
                  </a:srgbClr>
                </a:outerShdw>
              </a:effectLst>
            </a:endParaRPr>
          </a:p>
        </p:txBody>
      </p:sp>
      <p:sp>
        <p:nvSpPr>
          <p:cNvPr id="12" name="矩形 11"/>
          <p:cNvSpPr/>
          <p:nvPr/>
        </p:nvSpPr>
        <p:spPr>
          <a:xfrm>
            <a:off x="2626360" y="5743575"/>
            <a:ext cx="5313680" cy="706755"/>
          </a:xfrm>
          <a:prstGeom prst="rect">
            <a:avLst/>
          </a:prstGeom>
          <a:noFill/>
          <a:ln>
            <a:noFill/>
          </a:ln>
        </p:spPr>
        <p:txBody>
          <a:bodyPr wrap="none" rtlCol="0" anchor="t">
            <a:spAutoFit/>
          </a:bodyPr>
          <a:p>
            <a:pPr algn="ctr"/>
            <a:r>
              <a:rPr 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4</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没有右儿子，把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4</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pic>
        <p:nvPicPr>
          <p:cNvPr id="106" name="图片 105"/>
          <p:cNvPicPr/>
          <p:nvPr/>
        </p:nvPicPr>
        <p:blipFill>
          <a:blip r:embed="rId1"/>
          <a:srcRect l="18926" t="23963" r="21494" b="35343"/>
          <a:stretch>
            <a:fillRect/>
          </a:stretch>
        </p:blipFill>
        <p:spPr>
          <a:xfrm>
            <a:off x="1201420" y="2282190"/>
            <a:ext cx="3064510" cy="2790825"/>
          </a:xfrm>
          <a:prstGeom prst="rect">
            <a:avLst/>
          </a:prstGeom>
          <a:noFill/>
          <a:ln w="9525">
            <a:noFill/>
          </a:ln>
        </p:spPr>
      </p:pic>
      <p:sp>
        <p:nvSpPr>
          <p:cNvPr id="6" name="文本框 5"/>
          <p:cNvSpPr txBox="1"/>
          <p:nvPr/>
        </p:nvSpPr>
        <p:spPr>
          <a:xfrm>
            <a:off x="4563110" y="2444750"/>
            <a:ext cx="4057650" cy="398780"/>
          </a:xfrm>
          <a:prstGeom prst="rect">
            <a:avLst/>
          </a:prstGeom>
          <a:noFill/>
        </p:spPr>
        <p:txBody>
          <a:bodyPr wrap="square" rtlCol="0">
            <a:spAutoFit/>
          </a:bodyPr>
          <a:p>
            <a:r>
              <a:rPr lang="zh-CN" altLang="en-US" sz="2000" b="1"/>
              <a:t>后序序列：</a:t>
            </a:r>
            <a:r>
              <a:rPr lang="en-US" altLang="zh-CN"/>
              <a:t>5 3 2 4 1</a:t>
            </a:r>
            <a:endParaRPr lang="en-US" altLang="zh-CN" sz="2000" b="1"/>
          </a:p>
        </p:txBody>
      </p:sp>
      <p:sp>
        <p:nvSpPr>
          <p:cNvPr id="7" name="矩形 6"/>
          <p:cNvSpPr/>
          <p:nvPr/>
        </p:nvSpPr>
        <p:spPr>
          <a:xfrm>
            <a:off x="8489315" y="1684020"/>
            <a:ext cx="52641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矩形 7"/>
          <p:cNvSpPr/>
          <p:nvPr/>
        </p:nvSpPr>
        <p:spPr>
          <a:xfrm>
            <a:off x="9590405" y="1684020"/>
            <a:ext cx="1553845" cy="296164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9" name="文本框 8"/>
          <p:cNvSpPr txBox="1"/>
          <p:nvPr/>
        </p:nvSpPr>
        <p:spPr>
          <a:xfrm>
            <a:off x="8453755" y="4848225"/>
            <a:ext cx="598170" cy="398780"/>
          </a:xfrm>
          <a:prstGeom prst="rect">
            <a:avLst/>
          </a:prstGeom>
          <a:noFill/>
        </p:spPr>
        <p:txBody>
          <a:bodyPr wrap="square" rtlCol="0">
            <a:spAutoFit/>
          </a:bodyPr>
          <a:p>
            <a:r>
              <a:rPr lang="zh-CN" altLang="en-US" sz="2000" b="1"/>
              <a:t>栈</a:t>
            </a:r>
            <a:r>
              <a:rPr lang="en-US" altLang="zh-CN" sz="2000" b="1"/>
              <a:t>1</a:t>
            </a:r>
            <a:endParaRPr lang="en-US" altLang="zh-CN" sz="2000" b="1"/>
          </a:p>
        </p:txBody>
      </p:sp>
      <p:sp>
        <p:nvSpPr>
          <p:cNvPr id="10" name="文本框 9"/>
          <p:cNvSpPr txBox="1"/>
          <p:nvPr/>
        </p:nvSpPr>
        <p:spPr>
          <a:xfrm>
            <a:off x="10067925" y="4848225"/>
            <a:ext cx="598170" cy="398780"/>
          </a:xfrm>
          <a:prstGeom prst="rect">
            <a:avLst/>
          </a:prstGeom>
          <a:noFill/>
        </p:spPr>
        <p:txBody>
          <a:bodyPr wrap="square" rtlCol="0">
            <a:spAutoFit/>
          </a:bodyPr>
          <a:p>
            <a:r>
              <a:rPr lang="zh-CN" altLang="en-US" sz="2000" b="1"/>
              <a:t>栈</a:t>
            </a:r>
            <a:r>
              <a:rPr lang="en-US" altLang="zh-CN" sz="2000" b="1"/>
              <a:t>2</a:t>
            </a:r>
            <a:endParaRPr lang="en-US" altLang="zh-CN" sz="2000" b="1"/>
          </a:p>
        </p:txBody>
      </p:sp>
      <p:sp>
        <p:nvSpPr>
          <p:cNvPr id="12" name="矩形 11"/>
          <p:cNvSpPr/>
          <p:nvPr/>
        </p:nvSpPr>
        <p:spPr>
          <a:xfrm>
            <a:off x="959485" y="5838825"/>
            <a:ext cx="9885680" cy="706755"/>
          </a:xfrm>
          <a:prstGeom prst="rect">
            <a:avLst/>
          </a:prstGeom>
          <a:noFill/>
          <a:ln>
            <a:noFill/>
          </a:ln>
        </p:spPr>
        <p:txBody>
          <a:bodyPr wrap="none" rtlCol="0" anchor="t">
            <a:spAutoFit/>
          </a:bodyPr>
          <a:p>
            <a:pPr algn="ctr"/>
            <a:r>
              <a:rPr 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1</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已经访问过右儿子，把</a:t>
            </a:r>
            <a:r>
              <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rPr>
              <a:t>1</a:t>
            </a:r>
            <a:r>
              <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rPr>
              <a:t>出栈，大功告成！</a:t>
            </a:r>
            <a:endParaRPr lang="zh-CN" altLang="en-US" sz="4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
            </a:r>
            <a:r>
              <a:rPr lang="zh-CN" altLang="en-US"/>
              <a:t>题外话：栈与二叉树的递归</a:t>
            </a:r>
            <a:endParaRPr lang="zh-CN" altLang="en-US"/>
          </a:p>
        </p:txBody>
      </p:sp>
      <p:sp>
        <p:nvSpPr>
          <p:cNvPr id="3" name="内容占位符 2"/>
          <p:cNvSpPr>
            <a:spLocks noGrp="1"/>
          </p:cNvSpPr>
          <p:nvPr>
            <p:ph idx="1"/>
          </p:nvPr>
        </p:nvSpPr>
        <p:spPr>
          <a:xfrm>
            <a:off x="608330" y="1490345"/>
            <a:ext cx="10968990" cy="5205730"/>
          </a:xfrm>
        </p:spPr>
        <p:txBody>
          <a:bodyPr>
            <a:normAutofit lnSpcReduction="10000"/>
          </a:bodyPr>
          <a:p>
            <a:r>
              <a:rPr lang="zh-CN" altLang="en-US"/>
              <a:t>考虑如下对二叉树的递归过程：</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b="1"/>
              <a:t>思考</a:t>
            </a:r>
            <a:r>
              <a:rPr lang="zh-CN" altLang="en-US"/>
              <a:t>：栈起了什么作用？这对你解决下面的问题有何启发？</a:t>
            </a:r>
            <a:endParaRPr lang="zh-CN" altLang="en-US"/>
          </a:p>
          <a:p>
            <a:r>
              <a:rPr lang="zh-CN" altLang="en-US" b="1"/>
              <a:t>问题</a:t>
            </a:r>
            <a:r>
              <a:rPr lang="zh-CN" altLang="en-US"/>
              <a:t>：</a:t>
            </a:r>
            <a:r>
              <a:rPr lang="zh-CN" altLang="en-US" b="1">
                <a:solidFill>
                  <a:srgbClr val="FF0000"/>
                </a:solidFill>
              </a:rPr>
              <a:t>给出一棵</a:t>
            </a:r>
            <a:r>
              <a:rPr lang="en-US" altLang="zh-CN" b="1">
                <a:solidFill>
                  <a:srgbClr val="FF0000"/>
                </a:solidFill>
              </a:rPr>
              <a:t>n</a:t>
            </a:r>
            <a:r>
              <a:rPr lang="zh-CN" altLang="en-US" b="1">
                <a:solidFill>
                  <a:srgbClr val="FF0000"/>
                </a:solidFill>
              </a:rPr>
              <a:t>个点的二叉树，对于每个点都要求它的</a:t>
            </a:r>
            <a:r>
              <a:rPr lang="en-US" altLang="zh-CN" b="1">
                <a:solidFill>
                  <a:srgbClr val="FF0000"/>
                </a:solidFill>
              </a:rPr>
              <a:t>k</a:t>
            </a:r>
            <a:r>
              <a:rPr lang="zh-CN" altLang="en-US" b="1">
                <a:solidFill>
                  <a:srgbClr val="FF0000"/>
                </a:solidFill>
              </a:rPr>
              <a:t>级祖先（距离它</a:t>
            </a:r>
            <a:r>
              <a:rPr lang="en-US" altLang="zh-CN" b="1">
                <a:solidFill>
                  <a:srgbClr val="FF0000"/>
                </a:solidFill>
              </a:rPr>
              <a:t>k</a:t>
            </a:r>
            <a:r>
              <a:rPr lang="zh-CN" altLang="en-US" b="1">
                <a:solidFill>
                  <a:srgbClr val="FF0000"/>
                </a:solidFill>
              </a:rPr>
              <a:t>条边的祖先，</a:t>
            </a:r>
            <a:r>
              <a:rPr lang="en-US" altLang="zh-CN" b="1">
                <a:solidFill>
                  <a:srgbClr val="FF0000"/>
                </a:solidFill>
              </a:rPr>
              <a:t>1</a:t>
            </a:r>
            <a:r>
              <a:rPr lang="zh-CN" altLang="en-US" b="1">
                <a:solidFill>
                  <a:srgbClr val="FF0000"/>
                </a:solidFill>
              </a:rPr>
              <a:t>级祖先是父亲，可能不存在</a:t>
            </a:r>
            <a:r>
              <a:rPr lang="en-US" altLang="zh-CN" b="1">
                <a:solidFill>
                  <a:srgbClr val="FF0000"/>
                </a:solidFill>
              </a:rPr>
              <a:t>k</a:t>
            </a:r>
            <a:r>
              <a:rPr lang="zh-CN" altLang="en-US" b="1">
                <a:solidFill>
                  <a:srgbClr val="FF0000"/>
                </a:solidFill>
              </a:rPr>
              <a:t>级祖先），</a:t>
            </a:r>
            <a:r>
              <a:rPr lang="en-US" altLang="zh-CN" b="1">
                <a:solidFill>
                  <a:srgbClr val="FF0000"/>
                </a:solidFill>
              </a:rPr>
              <a:t>k</a:t>
            </a:r>
            <a:r>
              <a:rPr lang="zh-CN" altLang="en-US" b="1">
                <a:solidFill>
                  <a:srgbClr val="FF0000"/>
                </a:solidFill>
              </a:rPr>
              <a:t>是给定的一个常数。</a:t>
            </a:r>
            <a:r>
              <a:rPr lang="en-US" altLang="zh-CN" b="1">
                <a:solidFill>
                  <a:srgbClr val="FF0000"/>
                </a:solidFill>
              </a:rPr>
              <a:t>n&lt;=1000000</a:t>
            </a:r>
            <a:r>
              <a:rPr lang="zh-CN" altLang="en-US" b="1">
                <a:solidFill>
                  <a:srgbClr val="FF0000"/>
                </a:solidFill>
              </a:rPr>
              <a:t>，要求设计一个时间复杂度</a:t>
            </a:r>
            <a:r>
              <a:rPr lang="en-US" altLang="zh-CN" b="1">
                <a:solidFill>
                  <a:srgbClr val="FF0000"/>
                </a:solidFill>
              </a:rPr>
              <a:t>O(n)</a:t>
            </a:r>
            <a:r>
              <a:rPr lang="zh-CN" altLang="en-US" b="1">
                <a:solidFill>
                  <a:srgbClr val="FF0000"/>
                </a:solidFill>
              </a:rPr>
              <a:t>的算法</a:t>
            </a:r>
            <a:endParaRPr lang="zh-CN" altLang="en-US"/>
          </a:p>
          <a:p>
            <a:endParaRPr lang="zh-CN" altLang="en-US"/>
          </a:p>
        </p:txBody>
      </p:sp>
      <p:pic>
        <p:nvPicPr>
          <p:cNvPr id="4" name="图片 3"/>
          <p:cNvPicPr>
            <a:picLocks noChangeAspect="1"/>
          </p:cNvPicPr>
          <p:nvPr/>
        </p:nvPicPr>
        <p:blipFill>
          <a:blip r:embed="rId1"/>
          <a:stretch>
            <a:fillRect/>
          </a:stretch>
        </p:blipFill>
        <p:spPr>
          <a:xfrm>
            <a:off x="889000" y="2092960"/>
            <a:ext cx="4572000" cy="2529840"/>
          </a:xfrm>
          <a:prstGeom prst="rect">
            <a:avLst/>
          </a:prstGeom>
        </p:spPr>
      </p:pic>
      <p:pic>
        <p:nvPicPr>
          <p:cNvPr id="5" name="图片 4"/>
          <p:cNvPicPr>
            <a:picLocks noChangeAspect="1"/>
          </p:cNvPicPr>
          <p:nvPr/>
        </p:nvPicPr>
        <p:blipFill>
          <a:blip r:embed="rId2"/>
          <a:stretch>
            <a:fillRect/>
          </a:stretch>
        </p:blipFill>
        <p:spPr>
          <a:xfrm>
            <a:off x="7706995" y="1784985"/>
            <a:ext cx="3086100" cy="2476500"/>
          </a:xfrm>
          <a:prstGeom prst="rect">
            <a:avLst/>
          </a:prstGeom>
        </p:spPr>
      </p:pic>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Thanks</a:t>
            </a:r>
            <a:r>
              <a:rPr lang="zh-CN" altLang="en-US"/>
              <a:t>！</a:t>
            </a:r>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已知先序序列和中序序列，求二叉树</a:t>
            </a:r>
            <a:endParaRPr lang="zh-CN" altLang="en-US"/>
          </a:p>
        </p:txBody>
      </p:sp>
      <p:sp>
        <p:nvSpPr>
          <p:cNvPr id="3" name="内容占位符 2"/>
          <p:cNvSpPr>
            <a:spLocks noGrp="1"/>
          </p:cNvSpPr>
          <p:nvPr>
            <p:ph idx="1"/>
          </p:nvPr>
        </p:nvSpPr>
        <p:spPr/>
        <p:txBody>
          <a:bodyPr/>
          <a:p>
            <a:r>
              <a:rPr lang="zh-CN" altLang="en-US"/>
              <a:t>期末原题：</a:t>
            </a:r>
            <a:r>
              <a:rPr lang="zh-CN" altLang="en-US" b="1">
                <a:solidFill>
                  <a:srgbClr val="FF0000"/>
                </a:solidFill>
              </a:rPr>
              <a:t>已知先序序列为</a:t>
            </a:r>
            <a:r>
              <a:rPr lang="en-US" altLang="zh-CN" b="1">
                <a:solidFill>
                  <a:srgbClr val="FF0000"/>
                </a:solidFill>
              </a:rPr>
              <a:t>AEFBGCDHIKJ</a:t>
            </a:r>
            <a:r>
              <a:rPr lang="zh-CN" altLang="en-US" b="1">
                <a:solidFill>
                  <a:srgbClr val="FF0000"/>
                </a:solidFill>
              </a:rPr>
              <a:t>，中序序列为</a:t>
            </a:r>
            <a:r>
              <a:rPr lang="en-US" altLang="zh-CN" b="1">
                <a:solidFill>
                  <a:srgbClr val="FF0000"/>
                </a:solidFill>
              </a:rPr>
              <a:t>EFAGBCHKIJD</a:t>
            </a:r>
            <a:r>
              <a:rPr lang="zh-CN" altLang="en-US" b="1">
                <a:solidFill>
                  <a:srgbClr val="FF0000"/>
                </a:solidFill>
              </a:rPr>
              <a:t>，画出对应的二叉树</a:t>
            </a:r>
            <a:endParaRPr lang="zh-CN" altLang="en-US"/>
          </a:p>
          <a:p>
            <a:endParaRPr lang="zh-CN" altLang="en-US"/>
          </a:p>
          <a:p>
            <a:r>
              <a:rPr lang="zh-CN" altLang="en-US"/>
              <a:t>先序序列</a:t>
            </a:r>
            <a:r>
              <a:rPr lang="en-US" altLang="zh-CN"/>
              <a:t>=</a:t>
            </a:r>
            <a:r>
              <a:rPr lang="zh-CN" altLang="en-US" b="1" u="sng"/>
              <a:t>根</a:t>
            </a:r>
            <a:r>
              <a:rPr lang="en-US" altLang="zh-CN"/>
              <a:t>+</a:t>
            </a:r>
            <a:r>
              <a:rPr lang="zh-CN" altLang="en-US" b="1" u="sng"/>
              <a:t>左子树先序序列</a:t>
            </a:r>
            <a:r>
              <a:rPr lang="en-US" altLang="zh-CN"/>
              <a:t>+</a:t>
            </a:r>
            <a:r>
              <a:rPr lang="zh-CN" altLang="en-US" b="1" u="sng"/>
              <a:t>右子树先序序列</a:t>
            </a:r>
            <a:endParaRPr lang="zh-CN" altLang="en-US"/>
          </a:p>
          <a:p>
            <a:r>
              <a:rPr lang="zh-CN" altLang="en-US"/>
              <a:t>中序序列</a:t>
            </a:r>
            <a:r>
              <a:rPr lang="en-US" altLang="zh-CN"/>
              <a:t>=</a:t>
            </a:r>
            <a:r>
              <a:rPr lang="zh-CN" altLang="en-US" b="1" u="sng"/>
              <a:t>左子树中序序列</a:t>
            </a:r>
            <a:r>
              <a:rPr lang="en-US" altLang="zh-CN"/>
              <a:t>+</a:t>
            </a:r>
            <a:r>
              <a:rPr lang="zh-CN" altLang="en-US" b="1" u="sng"/>
              <a:t>根</a:t>
            </a:r>
            <a:r>
              <a:rPr lang="en-US" altLang="zh-CN"/>
              <a:t>+</a:t>
            </a:r>
            <a:r>
              <a:rPr lang="zh-CN" altLang="en-US" b="1" u="sng"/>
              <a:t>右子树中序序列</a:t>
            </a:r>
            <a:endParaRPr lang="zh-CN" altLang="en-US"/>
          </a:p>
          <a:p>
            <a:endParaRPr lang="zh-CN" altLang="en-US"/>
          </a:p>
          <a:p>
            <a:r>
              <a:rPr lang="zh-CN" altLang="en-US"/>
              <a:t>这样可以分割出左右子树的先序</a:t>
            </a:r>
            <a:r>
              <a:rPr lang="en-US" altLang="zh-CN"/>
              <a:t>/</a:t>
            </a:r>
            <a:r>
              <a:rPr lang="zh-CN" altLang="en-US"/>
              <a:t>中序序列，递归处理！</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sp>
        <p:nvSpPr>
          <p:cNvPr id="3" name="内容占位符 2"/>
          <p:cNvSpPr>
            <a:spLocks noGrp="1"/>
          </p:cNvSpPr>
          <p:nvPr>
            <p:ph idx="1"/>
          </p:nvPr>
        </p:nvSpPr>
        <p:spPr/>
        <p:txBody>
          <a:bodyPr/>
          <a:p>
            <a:r>
              <a:rPr lang="zh-CN" altLang="en-US"/>
              <a:t>先序序列</a:t>
            </a:r>
            <a:r>
              <a:rPr lang="en-US" altLang="zh-CN"/>
              <a:t> </a:t>
            </a:r>
            <a:r>
              <a:rPr lang="en-US" altLang="zh-CN" b="1" u="sng">
                <a:solidFill>
                  <a:srgbClr val="FF0000"/>
                </a:solidFill>
                <a:sym typeface="+mn-ea"/>
              </a:rPr>
              <a:t>A</a:t>
            </a:r>
            <a:r>
              <a:rPr lang="en-US" altLang="zh-CN">
                <a:sym typeface="+mn-ea"/>
              </a:rPr>
              <a:t>EFBGCDHIKJ</a:t>
            </a:r>
            <a:endParaRPr lang="en-US" altLang="zh-CN">
              <a:sym typeface="+mn-ea"/>
            </a:endParaRPr>
          </a:p>
          <a:p>
            <a:r>
              <a:rPr lang="zh-CN" altLang="en-US"/>
              <a:t>中序序列</a:t>
            </a:r>
            <a:r>
              <a:rPr lang="en-US" altLang="zh-CN"/>
              <a:t> </a:t>
            </a:r>
            <a:r>
              <a:rPr lang="en-US" altLang="zh-CN">
                <a:sym typeface="+mn-ea"/>
              </a:rPr>
              <a:t>EF</a:t>
            </a:r>
            <a:r>
              <a:rPr lang="en-US" altLang="zh-CN" b="1" u="sng">
                <a:solidFill>
                  <a:srgbClr val="FF0000"/>
                </a:solidFill>
                <a:sym typeface="+mn-ea"/>
              </a:rPr>
              <a:t>A</a:t>
            </a:r>
            <a:r>
              <a:rPr lang="en-US" altLang="zh-CN">
                <a:sym typeface="+mn-ea"/>
              </a:rPr>
              <a:t>GBCHKIJD</a:t>
            </a:r>
            <a:endParaRPr lang="en-US" altLang="zh-CN">
              <a:sym typeface="+mn-ea"/>
            </a:endParaRPr>
          </a:p>
          <a:p>
            <a:endParaRPr lang="en-US" altLang="zh-CN"/>
          </a:p>
          <a:p>
            <a:endParaRPr lang="en-US" altLang="zh-CN"/>
          </a:p>
        </p:txBody>
      </p:sp>
      <p:sp>
        <p:nvSpPr>
          <p:cNvPr id="4" name="文本框 3"/>
          <p:cNvSpPr txBox="1"/>
          <p:nvPr/>
        </p:nvSpPr>
        <p:spPr>
          <a:xfrm>
            <a:off x="4933315" y="3171825"/>
            <a:ext cx="1038225" cy="368300"/>
          </a:xfrm>
          <a:prstGeom prst="rect">
            <a:avLst/>
          </a:prstGeom>
          <a:noFill/>
        </p:spPr>
        <p:txBody>
          <a:bodyPr wrap="square" rtlCol="0">
            <a:spAutoFit/>
          </a:bodyPr>
          <a:p>
            <a:r>
              <a:rPr lang="en-US" altLang="zh-CN"/>
              <a:t>A</a:t>
            </a:r>
            <a:endParaRPr lang="en-US" altLang="zh-CN"/>
          </a:p>
        </p:txBody>
      </p:sp>
      <p:sp>
        <p:nvSpPr>
          <p:cNvPr id="5" name="文本框 4"/>
          <p:cNvSpPr txBox="1"/>
          <p:nvPr/>
        </p:nvSpPr>
        <p:spPr>
          <a:xfrm>
            <a:off x="3849370" y="3773170"/>
            <a:ext cx="956945" cy="6451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p>
            <a:r>
              <a:rPr lang="zh-CN" altLang="en-US"/>
              <a:t>先：</a:t>
            </a:r>
            <a:r>
              <a:rPr lang="en-US" altLang="zh-CN"/>
              <a:t>EF</a:t>
            </a:r>
            <a:endParaRPr lang="en-US" altLang="zh-CN"/>
          </a:p>
          <a:p>
            <a:r>
              <a:rPr lang="zh-CN" altLang="en-US"/>
              <a:t>中：</a:t>
            </a:r>
            <a:r>
              <a:rPr lang="en-US" altLang="zh-CN"/>
              <a:t>EF</a:t>
            </a:r>
            <a:endParaRPr lang="en-US" altLang="zh-CN"/>
          </a:p>
        </p:txBody>
      </p:sp>
      <p:sp>
        <p:nvSpPr>
          <p:cNvPr id="7" name="文本框 6"/>
          <p:cNvSpPr txBox="1"/>
          <p:nvPr/>
        </p:nvSpPr>
        <p:spPr>
          <a:xfrm>
            <a:off x="5385435" y="3773170"/>
            <a:ext cx="1645920" cy="6451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p>
            <a:pPr algn="l"/>
            <a:r>
              <a:rPr lang="zh-CN" altLang="en-US">
                <a:sym typeface="+mn-ea"/>
              </a:rPr>
              <a:t>先：</a:t>
            </a:r>
            <a:r>
              <a:rPr lang="en-US" altLang="zh-CN">
                <a:sym typeface="+mn-ea"/>
              </a:rPr>
              <a:t>BGCDHIKJ</a:t>
            </a:r>
            <a:endParaRPr lang="en-US" altLang="zh-CN">
              <a:sym typeface="+mn-ea"/>
            </a:endParaRPr>
          </a:p>
          <a:p>
            <a:pPr algn="l"/>
            <a:r>
              <a:rPr lang="zh-CN" altLang="en-US">
                <a:sym typeface="+mn-ea"/>
              </a:rPr>
              <a:t>中：</a:t>
            </a:r>
            <a:r>
              <a:rPr lang="en-US" altLang="zh-CN">
                <a:sym typeface="+mn-ea"/>
              </a:rPr>
              <a:t>GBCHKIJD</a:t>
            </a:r>
            <a:endParaRPr lang="zh-CN" altLang="en-US"/>
          </a:p>
        </p:txBody>
      </p:sp>
      <p:cxnSp>
        <p:nvCxnSpPr>
          <p:cNvPr id="8" name="直接连接符 7"/>
          <p:cNvCxnSpPr>
            <a:stCxn id="4" idx="1"/>
            <a:endCxn id="5" idx="0"/>
          </p:cNvCxnSpPr>
          <p:nvPr/>
        </p:nvCxnSpPr>
        <p:spPr>
          <a:xfrm flipH="1">
            <a:off x="4328160" y="3355975"/>
            <a:ext cx="605155" cy="41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7" idx="0"/>
          </p:cNvCxnSpPr>
          <p:nvPr/>
        </p:nvCxnSpPr>
        <p:spPr>
          <a:xfrm>
            <a:off x="5210810" y="3357245"/>
            <a:ext cx="997585" cy="41592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sp>
        <p:nvSpPr>
          <p:cNvPr id="3" name="内容占位符 2"/>
          <p:cNvSpPr>
            <a:spLocks noGrp="1"/>
          </p:cNvSpPr>
          <p:nvPr>
            <p:ph idx="1"/>
          </p:nvPr>
        </p:nvSpPr>
        <p:spPr/>
        <p:txBody>
          <a:bodyPr/>
          <a:p>
            <a:r>
              <a:rPr lang="zh-CN" altLang="en-US"/>
              <a:t>先序序列</a:t>
            </a:r>
            <a:r>
              <a:rPr lang="en-US" altLang="zh-CN"/>
              <a:t> </a:t>
            </a:r>
            <a:r>
              <a:rPr lang="en-US" altLang="zh-CN" b="1" u="sng">
                <a:solidFill>
                  <a:srgbClr val="FF0000"/>
                </a:solidFill>
              </a:rPr>
              <a:t>E</a:t>
            </a:r>
            <a:r>
              <a:rPr lang="en-US" altLang="zh-CN"/>
              <a:t>F</a:t>
            </a:r>
            <a:endParaRPr lang="en-US" altLang="zh-CN">
              <a:sym typeface="+mn-ea"/>
            </a:endParaRPr>
          </a:p>
          <a:p>
            <a:r>
              <a:rPr lang="zh-CN" altLang="en-US"/>
              <a:t>中序序列</a:t>
            </a:r>
            <a:r>
              <a:rPr lang="en-US" altLang="zh-CN"/>
              <a:t> </a:t>
            </a:r>
            <a:r>
              <a:rPr lang="en-US" altLang="zh-CN" b="1" u="sng">
                <a:solidFill>
                  <a:srgbClr val="FF0000"/>
                </a:solidFill>
                <a:sym typeface="+mn-ea"/>
              </a:rPr>
              <a:t>E</a:t>
            </a:r>
            <a:r>
              <a:rPr lang="en-US" altLang="zh-CN">
                <a:sym typeface="+mn-ea"/>
              </a:rPr>
              <a:t>F</a:t>
            </a:r>
            <a:endParaRPr lang="en-US" altLang="zh-CN">
              <a:sym typeface="+mn-ea"/>
            </a:endParaRPr>
          </a:p>
          <a:p>
            <a:endParaRPr lang="en-US" altLang="zh-CN"/>
          </a:p>
          <a:p>
            <a:endParaRPr lang="en-US" altLang="zh-CN"/>
          </a:p>
        </p:txBody>
      </p:sp>
      <p:sp>
        <p:nvSpPr>
          <p:cNvPr id="4" name="文本框 3"/>
          <p:cNvSpPr txBox="1"/>
          <p:nvPr/>
        </p:nvSpPr>
        <p:spPr>
          <a:xfrm>
            <a:off x="4172585" y="3773170"/>
            <a:ext cx="1038225" cy="368300"/>
          </a:xfrm>
          <a:prstGeom prst="rect">
            <a:avLst/>
          </a:prstGeom>
          <a:noFill/>
        </p:spPr>
        <p:txBody>
          <a:bodyPr wrap="square" rtlCol="0">
            <a:spAutoFit/>
          </a:bodyPr>
          <a:p>
            <a:r>
              <a:rPr lang="en-US" altLang="zh-CN"/>
              <a:t>E</a:t>
            </a:r>
            <a:endParaRPr lang="en-US" altLang="zh-CN"/>
          </a:p>
        </p:txBody>
      </p:sp>
      <p:sp>
        <p:nvSpPr>
          <p:cNvPr id="5" name="文本框 4"/>
          <p:cNvSpPr txBox="1"/>
          <p:nvPr/>
        </p:nvSpPr>
        <p:spPr>
          <a:xfrm>
            <a:off x="4610100" y="4319905"/>
            <a:ext cx="308610" cy="368300"/>
          </a:xfrm>
          <a:prstGeom prst="rect">
            <a:avLst/>
          </a:prstGeom>
          <a:noFill/>
        </p:spPr>
        <p:txBody>
          <a:bodyPr wrap="none" rtlCol="0">
            <a:spAutoFit/>
          </a:bodyPr>
          <a:p>
            <a:r>
              <a:rPr lang="en-US" altLang="zh-CN"/>
              <a:t>F</a:t>
            </a:r>
            <a:endParaRPr lang="en-US" altLang="zh-CN"/>
          </a:p>
        </p:txBody>
      </p:sp>
      <p:cxnSp>
        <p:nvCxnSpPr>
          <p:cNvPr id="6" name="直接连接符 5"/>
          <p:cNvCxnSpPr/>
          <p:nvPr/>
        </p:nvCxnSpPr>
        <p:spPr>
          <a:xfrm>
            <a:off x="4400550" y="4091940"/>
            <a:ext cx="291465" cy="328295"/>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933315" y="3171825"/>
            <a:ext cx="1038225" cy="368300"/>
          </a:xfrm>
          <a:prstGeom prst="rect">
            <a:avLst/>
          </a:prstGeom>
          <a:noFill/>
        </p:spPr>
        <p:txBody>
          <a:bodyPr wrap="square" rtlCol="0">
            <a:spAutoFit/>
          </a:bodyPr>
          <a:p>
            <a:r>
              <a:rPr lang="en-US" altLang="zh-CN"/>
              <a:t>A</a:t>
            </a:r>
            <a:endParaRPr lang="en-US" altLang="zh-CN"/>
          </a:p>
        </p:txBody>
      </p:sp>
      <p:sp>
        <p:nvSpPr>
          <p:cNvPr id="10" name="文本框 9"/>
          <p:cNvSpPr txBox="1"/>
          <p:nvPr/>
        </p:nvSpPr>
        <p:spPr>
          <a:xfrm>
            <a:off x="5385435" y="3773170"/>
            <a:ext cx="1645920" cy="6451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p>
            <a:pPr algn="l"/>
            <a:r>
              <a:rPr lang="zh-CN" altLang="en-US">
                <a:sym typeface="+mn-ea"/>
              </a:rPr>
              <a:t>先：</a:t>
            </a:r>
            <a:r>
              <a:rPr lang="en-US" altLang="zh-CN">
                <a:sym typeface="+mn-ea"/>
              </a:rPr>
              <a:t>BGCDHIKJ</a:t>
            </a:r>
            <a:endParaRPr lang="en-US" altLang="zh-CN">
              <a:sym typeface="+mn-ea"/>
            </a:endParaRPr>
          </a:p>
          <a:p>
            <a:pPr algn="l"/>
            <a:r>
              <a:rPr lang="zh-CN" altLang="en-US">
                <a:sym typeface="+mn-ea"/>
              </a:rPr>
              <a:t>中：</a:t>
            </a:r>
            <a:r>
              <a:rPr lang="en-US" altLang="zh-CN">
                <a:sym typeface="+mn-ea"/>
              </a:rPr>
              <a:t>GBCHKIJD</a:t>
            </a:r>
            <a:endParaRPr lang="zh-CN" altLang="en-US"/>
          </a:p>
        </p:txBody>
      </p:sp>
      <p:cxnSp>
        <p:nvCxnSpPr>
          <p:cNvPr id="11" name="直接连接符 10"/>
          <p:cNvCxnSpPr>
            <a:stCxn id="8" idx="1"/>
            <a:endCxn id="9" idx="0"/>
          </p:cNvCxnSpPr>
          <p:nvPr/>
        </p:nvCxnSpPr>
        <p:spPr>
          <a:xfrm flipH="1">
            <a:off x="4328160" y="3355975"/>
            <a:ext cx="605155" cy="41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10" idx="0"/>
          </p:cNvCxnSpPr>
          <p:nvPr/>
        </p:nvCxnSpPr>
        <p:spPr>
          <a:xfrm>
            <a:off x="5210810" y="3357245"/>
            <a:ext cx="997585" cy="41592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sp>
        <p:nvSpPr>
          <p:cNvPr id="3" name="内容占位符 2"/>
          <p:cNvSpPr>
            <a:spLocks noGrp="1"/>
          </p:cNvSpPr>
          <p:nvPr>
            <p:ph idx="1"/>
          </p:nvPr>
        </p:nvSpPr>
        <p:spPr/>
        <p:txBody>
          <a:bodyPr/>
          <a:p>
            <a:r>
              <a:rPr lang="zh-CN" altLang="en-US"/>
              <a:t>先序序列</a:t>
            </a:r>
            <a:r>
              <a:rPr lang="en-US" altLang="zh-CN"/>
              <a:t> </a:t>
            </a:r>
            <a:r>
              <a:rPr lang="en-US" altLang="zh-CN" u="sng">
                <a:solidFill>
                  <a:srgbClr val="FF0000"/>
                </a:solidFill>
                <a:sym typeface="+mn-ea"/>
              </a:rPr>
              <a:t>B</a:t>
            </a:r>
            <a:r>
              <a:rPr lang="en-US" altLang="zh-CN">
                <a:sym typeface="+mn-ea"/>
              </a:rPr>
              <a:t>GCDHIKJ</a:t>
            </a:r>
            <a:endParaRPr lang="en-US" altLang="zh-CN">
              <a:sym typeface="+mn-ea"/>
            </a:endParaRPr>
          </a:p>
          <a:p>
            <a:r>
              <a:rPr lang="zh-CN" altLang="en-US"/>
              <a:t>中序序列</a:t>
            </a:r>
            <a:r>
              <a:rPr lang="en-US" altLang="zh-CN"/>
              <a:t> </a:t>
            </a:r>
            <a:r>
              <a:rPr lang="en-US" altLang="zh-CN">
                <a:sym typeface="+mn-ea"/>
              </a:rPr>
              <a:t>G</a:t>
            </a:r>
            <a:r>
              <a:rPr lang="en-US" altLang="zh-CN" u="sng">
                <a:solidFill>
                  <a:srgbClr val="FF0000"/>
                </a:solidFill>
                <a:sym typeface="+mn-ea"/>
              </a:rPr>
              <a:t>B</a:t>
            </a:r>
            <a:r>
              <a:rPr lang="en-US" altLang="zh-CN">
                <a:sym typeface="+mn-ea"/>
              </a:rPr>
              <a:t>CHKIJD</a:t>
            </a:r>
            <a:endParaRPr lang="en-US" altLang="zh-CN">
              <a:sym typeface="+mn-ea"/>
            </a:endParaRPr>
          </a:p>
          <a:p>
            <a:endParaRPr lang="en-US" altLang="zh-CN"/>
          </a:p>
          <a:p>
            <a:endParaRPr lang="en-US" altLang="zh-CN"/>
          </a:p>
        </p:txBody>
      </p:sp>
      <p:sp>
        <p:nvSpPr>
          <p:cNvPr id="4" name="文本框 3"/>
          <p:cNvSpPr txBox="1"/>
          <p:nvPr/>
        </p:nvSpPr>
        <p:spPr>
          <a:xfrm>
            <a:off x="6120130" y="3773170"/>
            <a:ext cx="1038225" cy="368300"/>
          </a:xfrm>
          <a:prstGeom prst="rect">
            <a:avLst/>
          </a:prstGeom>
          <a:noFill/>
        </p:spPr>
        <p:txBody>
          <a:bodyPr wrap="square" rtlCol="0">
            <a:spAutoFit/>
          </a:bodyPr>
          <a:p>
            <a:r>
              <a:rPr lang="en-US" altLang="zh-CN"/>
              <a:t>B</a:t>
            </a:r>
            <a:endParaRPr lang="en-US" altLang="zh-CN"/>
          </a:p>
        </p:txBody>
      </p:sp>
      <p:sp>
        <p:nvSpPr>
          <p:cNvPr id="5" name="文本框 4"/>
          <p:cNvSpPr txBox="1"/>
          <p:nvPr/>
        </p:nvSpPr>
        <p:spPr>
          <a:xfrm>
            <a:off x="5140325" y="4608195"/>
            <a:ext cx="435610" cy="368300"/>
          </a:xfrm>
          <a:prstGeom prst="rect">
            <a:avLst/>
          </a:prstGeom>
          <a:noFill/>
        </p:spPr>
        <p:txBody>
          <a:bodyPr wrap="square" rtlCol="0">
            <a:spAutoFit/>
          </a:bodyPr>
          <a:p>
            <a:r>
              <a:rPr lang="en-US" altLang="zh-CN"/>
              <a:t>G</a:t>
            </a:r>
            <a:endParaRPr lang="en-US" altLang="zh-CN"/>
          </a:p>
        </p:txBody>
      </p:sp>
      <p:sp>
        <p:nvSpPr>
          <p:cNvPr id="6" name="文本框 5"/>
          <p:cNvSpPr txBox="1"/>
          <p:nvPr/>
        </p:nvSpPr>
        <p:spPr>
          <a:xfrm>
            <a:off x="6711950" y="4469765"/>
            <a:ext cx="1460500" cy="6451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a:sym typeface="+mn-ea"/>
              </a:rPr>
              <a:t>先：</a:t>
            </a:r>
            <a:r>
              <a:rPr lang="en-US" altLang="zh-CN">
                <a:sym typeface="+mn-ea"/>
              </a:rPr>
              <a:t>CDHIKJ</a:t>
            </a:r>
            <a:endParaRPr lang="en-US" altLang="zh-CN">
              <a:sym typeface="+mn-ea"/>
            </a:endParaRPr>
          </a:p>
          <a:p>
            <a:r>
              <a:rPr lang="zh-CN" altLang="en-US">
                <a:sym typeface="+mn-ea"/>
              </a:rPr>
              <a:t>中：</a:t>
            </a:r>
            <a:r>
              <a:rPr lang="en-US" altLang="zh-CN">
                <a:sym typeface="+mn-ea"/>
              </a:rPr>
              <a:t>CHKIJD</a:t>
            </a:r>
            <a:endParaRPr lang="zh-CN" altLang="en-US"/>
          </a:p>
        </p:txBody>
      </p:sp>
      <p:cxnSp>
        <p:nvCxnSpPr>
          <p:cNvPr id="7" name="直接连接符 6"/>
          <p:cNvCxnSpPr>
            <a:endCxn id="5" idx="0"/>
          </p:cNvCxnSpPr>
          <p:nvPr/>
        </p:nvCxnSpPr>
        <p:spPr>
          <a:xfrm flipH="1">
            <a:off x="5358130" y="4090670"/>
            <a:ext cx="857250" cy="517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6" idx="0"/>
          </p:cNvCxnSpPr>
          <p:nvPr/>
        </p:nvCxnSpPr>
        <p:spPr>
          <a:xfrm>
            <a:off x="6356985" y="4060190"/>
            <a:ext cx="1085215" cy="409575"/>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172585" y="3773170"/>
            <a:ext cx="1038225" cy="368300"/>
          </a:xfrm>
          <a:prstGeom prst="rect">
            <a:avLst/>
          </a:prstGeom>
          <a:noFill/>
        </p:spPr>
        <p:txBody>
          <a:bodyPr wrap="square" rtlCol="0">
            <a:spAutoFit/>
          </a:bodyPr>
          <a:p>
            <a:r>
              <a:rPr lang="en-US" altLang="zh-CN"/>
              <a:t>E</a:t>
            </a:r>
            <a:endParaRPr lang="en-US" altLang="zh-CN"/>
          </a:p>
        </p:txBody>
      </p:sp>
      <p:sp>
        <p:nvSpPr>
          <p:cNvPr id="10" name="文本框 9"/>
          <p:cNvSpPr txBox="1"/>
          <p:nvPr/>
        </p:nvSpPr>
        <p:spPr>
          <a:xfrm>
            <a:off x="4610100" y="4319905"/>
            <a:ext cx="308610" cy="368300"/>
          </a:xfrm>
          <a:prstGeom prst="rect">
            <a:avLst/>
          </a:prstGeom>
          <a:noFill/>
        </p:spPr>
        <p:txBody>
          <a:bodyPr wrap="none" rtlCol="0">
            <a:spAutoFit/>
          </a:bodyPr>
          <a:p>
            <a:r>
              <a:rPr lang="en-US" altLang="zh-CN"/>
              <a:t>F</a:t>
            </a:r>
            <a:endParaRPr lang="en-US" altLang="zh-CN"/>
          </a:p>
        </p:txBody>
      </p:sp>
      <p:cxnSp>
        <p:nvCxnSpPr>
          <p:cNvPr id="11" name="直接连接符 10"/>
          <p:cNvCxnSpPr/>
          <p:nvPr/>
        </p:nvCxnSpPr>
        <p:spPr>
          <a:xfrm>
            <a:off x="4400550" y="4091940"/>
            <a:ext cx="291465" cy="328295"/>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33315" y="3171825"/>
            <a:ext cx="1038225" cy="368300"/>
          </a:xfrm>
          <a:prstGeom prst="rect">
            <a:avLst/>
          </a:prstGeom>
          <a:noFill/>
        </p:spPr>
        <p:txBody>
          <a:bodyPr wrap="square" rtlCol="0">
            <a:spAutoFit/>
          </a:bodyPr>
          <a:p>
            <a:r>
              <a:rPr lang="en-US" altLang="zh-CN"/>
              <a:t>A</a:t>
            </a:r>
            <a:endParaRPr lang="en-US" altLang="zh-CN"/>
          </a:p>
        </p:txBody>
      </p:sp>
      <p:cxnSp>
        <p:nvCxnSpPr>
          <p:cNvPr id="14" name="直接连接符 13"/>
          <p:cNvCxnSpPr>
            <a:stCxn id="12" idx="1"/>
          </p:cNvCxnSpPr>
          <p:nvPr/>
        </p:nvCxnSpPr>
        <p:spPr>
          <a:xfrm flipH="1">
            <a:off x="4328160" y="3355975"/>
            <a:ext cx="605155" cy="41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13" idx="0"/>
          </p:cNvCxnSpPr>
          <p:nvPr/>
        </p:nvCxnSpPr>
        <p:spPr>
          <a:xfrm>
            <a:off x="5210810" y="3357245"/>
            <a:ext cx="997585" cy="41592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演示</a:t>
            </a:r>
            <a:endParaRPr lang="zh-CN" altLang="en-US"/>
          </a:p>
        </p:txBody>
      </p:sp>
      <p:sp>
        <p:nvSpPr>
          <p:cNvPr id="3" name="内容占位符 2"/>
          <p:cNvSpPr>
            <a:spLocks noGrp="1"/>
          </p:cNvSpPr>
          <p:nvPr>
            <p:ph idx="1"/>
          </p:nvPr>
        </p:nvSpPr>
        <p:spPr/>
        <p:txBody>
          <a:bodyPr/>
          <a:p>
            <a:r>
              <a:rPr lang="zh-CN" altLang="en-US"/>
              <a:t>先序序列</a:t>
            </a:r>
            <a:r>
              <a:rPr lang="en-US" altLang="zh-CN"/>
              <a:t> </a:t>
            </a:r>
            <a:r>
              <a:rPr lang="en-US" altLang="zh-CN" b="1" u="sng">
                <a:solidFill>
                  <a:srgbClr val="FF0000"/>
                </a:solidFill>
                <a:sym typeface="+mn-ea"/>
              </a:rPr>
              <a:t>C</a:t>
            </a:r>
            <a:r>
              <a:rPr lang="en-US" altLang="zh-CN">
                <a:sym typeface="+mn-ea"/>
              </a:rPr>
              <a:t>DHIKJ</a:t>
            </a:r>
            <a:endParaRPr lang="en-US" altLang="zh-CN">
              <a:sym typeface="+mn-ea"/>
            </a:endParaRPr>
          </a:p>
          <a:p>
            <a:r>
              <a:rPr lang="zh-CN" altLang="en-US"/>
              <a:t>中序序列</a:t>
            </a:r>
            <a:r>
              <a:rPr lang="en-US" altLang="zh-CN"/>
              <a:t> </a:t>
            </a:r>
            <a:r>
              <a:rPr lang="en-US" altLang="zh-CN" b="1" u="sng">
                <a:solidFill>
                  <a:srgbClr val="FF0000"/>
                </a:solidFill>
                <a:sym typeface="+mn-ea"/>
              </a:rPr>
              <a:t>C</a:t>
            </a:r>
            <a:r>
              <a:rPr lang="en-US" altLang="zh-CN">
                <a:sym typeface="+mn-ea"/>
              </a:rPr>
              <a:t>HKIJD</a:t>
            </a:r>
            <a:endParaRPr lang="en-US" altLang="zh-CN">
              <a:sym typeface="+mn-ea"/>
            </a:endParaRPr>
          </a:p>
          <a:p>
            <a:endParaRPr lang="en-US" altLang="zh-CN"/>
          </a:p>
          <a:p>
            <a:endParaRPr lang="en-US" altLang="zh-CN"/>
          </a:p>
        </p:txBody>
      </p:sp>
      <p:sp>
        <p:nvSpPr>
          <p:cNvPr id="4" name="文本框 3"/>
          <p:cNvSpPr txBox="1"/>
          <p:nvPr/>
        </p:nvSpPr>
        <p:spPr>
          <a:xfrm>
            <a:off x="7347585" y="4420235"/>
            <a:ext cx="1038225" cy="368300"/>
          </a:xfrm>
          <a:prstGeom prst="rect">
            <a:avLst/>
          </a:prstGeom>
          <a:noFill/>
        </p:spPr>
        <p:txBody>
          <a:bodyPr wrap="square" rtlCol="0">
            <a:spAutoFit/>
          </a:bodyPr>
          <a:p>
            <a:r>
              <a:rPr lang="en-US" altLang="zh-CN"/>
              <a:t>C</a:t>
            </a:r>
            <a:endParaRPr lang="en-US" altLang="zh-CN"/>
          </a:p>
        </p:txBody>
      </p:sp>
      <p:sp>
        <p:nvSpPr>
          <p:cNvPr id="6" name="文本框 5"/>
          <p:cNvSpPr txBox="1"/>
          <p:nvPr/>
        </p:nvSpPr>
        <p:spPr>
          <a:xfrm>
            <a:off x="7584440" y="4838065"/>
            <a:ext cx="1460500" cy="6451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a:sym typeface="+mn-ea"/>
              </a:rPr>
              <a:t>先：</a:t>
            </a:r>
            <a:r>
              <a:rPr lang="en-US" altLang="zh-CN">
                <a:sym typeface="+mn-ea"/>
              </a:rPr>
              <a:t>DHIKJ</a:t>
            </a:r>
            <a:endParaRPr lang="en-US" altLang="zh-CN">
              <a:sym typeface="+mn-ea"/>
            </a:endParaRPr>
          </a:p>
          <a:p>
            <a:r>
              <a:rPr lang="zh-CN" altLang="en-US">
                <a:sym typeface="+mn-ea"/>
              </a:rPr>
              <a:t>中：</a:t>
            </a:r>
            <a:r>
              <a:rPr lang="en-US" altLang="zh-CN">
                <a:sym typeface="+mn-ea"/>
              </a:rPr>
              <a:t>HKIJD</a:t>
            </a:r>
            <a:endParaRPr lang="zh-CN" altLang="en-US"/>
          </a:p>
        </p:txBody>
      </p:sp>
      <p:cxnSp>
        <p:nvCxnSpPr>
          <p:cNvPr id="8" name="直接连接符 7"/>
          <p:cNvCxnSpPr/>
          <p:nvPr/>
        </p:nvCxnSpPr>
        <p:spPr>
          <a:xfrm>
            <a:off x="7584440" y="4707255"/>
            <a:ext cx="354965" cy="13081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20130" y="3773170"/>
            <a:ext cx="1038225" cy="368300"/>
          </a:xfrm>
          <a:prstGeom prst="rect">
            <a:avLst/>
          </a:prstGeom>
          <a:noFill/>
        </p:spPr>
        <p:txBody>
          <a:bodyPr wrap="square" rtlCol="0">
            <a:spAutoFit/>
          </a:bodyPr>
          <a:p>
            <a:r>
              <a:rPr lang="en-US" altLang="zh-CN"/>
              <a:t>B</a:t>
            </a:r>
            <a:endParaRPr lang="en-US" altLang="zh-CN"/>
          </a:p>
        </p:txBody>
      </p:sp>
      <p:sp>
        <p:nvSpPr>
          <p:cNvPr id="10" name="文本框 9"/>
          <p:cNvSpPr txBox="1"/>
          <p:nvPr/>
        </p:nvSpPr>
        <p:spPr>
          <a:xfrm>
            <a:off x="5140325" y="4608195"/>
            <a:ext cx="435610" cy="368300"/>
          </a:xfrm>
          <a:prstGeom prst="rect">
            <a:avLst/>
          </a:prstGeom>
          <a:noFill/>
        </p:spPr>
        <p:txBody>
          <a:bodyPr wrap="square" rtlCol="0">
            <a:spAutoFit/>
          </a:bodyPr>
          <a:p>
            <a:r>
              <a:rPr lang="en-US" altLang="zh-CN"/>
              <a:t>G</a:t>
            </a:r>
            <a:endParaRPr lang="en-US" altLang="zh-CN"/>
          </a:p>
        </p:txBody>
      </p:sp>
      <p:cxnSp>
        <p:nvCxnSpPr>
          <p:cNvPr id="12" name="直接连接符 11"/>
          <p:cNvCxnSpPr>
            <a:endCxn id="10" idx="0"/>
          </p:cNvCxnSpPr>
          <p:nvPr/>
        </p:nvCxnSpPr>
        <p:spPr>
          <a:xfrm flipH="1">
            <a:off x="5358130" y="4090670"/>
            <a:ext cx="857250" cy="517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11" idx="0"/>
          </p:cNvCxnSpPr>
          <p:nvPr/>
        </p:nvCxnSpPr>
        <p:spPr>
          <a:xfrm>
            <a:off x="6356985" y="4060190"/>
            <a:ext cx="1085215" cy="40957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172585" y="3773170"/>
            <a:ext cx="1038225" cy="368300"/>
          </a:xfrm>
          <a:prstGeom prst="rect">
            <a:avLst/>
          </a:prstGeom>
          <a:noFill/>
        </p:spPr>
        <p:txBody>
          <a:bodyPr wrap="square" rtlCol="0">
            <a:spAutoFit/>
          </a:bodyPr>
          <a:p>
            <a:r>
              <a:rPr lang="en-US" altLang="zh-CN"/>
              <a:t>E</a:t>
            </a:r>
            <a:endParaRPr lang="en-US" altLang="zh-CN"/>
          </a:p>
        </p:txBody>
      </p:sp>
      <p:sp>
        <p:nvSpPr>
          <p:cNvPr id="15" name="文本框 14"/>
          <p:cNvSpPr txBox="1"/>
          <p:nvPr/>
        </p:nvSpPr>
        <p:spPr>
          <a:xfrm>
            <a:off x="4610100" y="4319905"/>
            <a:ext cx="308610" cy="368300"/>
          </a:xfrm>
          <a:prstGeom prst="rect">
            <a:avLst/>
          </a:prstGeom>
          <a:noFill/>
        </p:spPr>
        <p:txBody>
          <a:bodyPr wrap="none" rtlCol="0">
            <a:spAutoFit/>
          </a:bodyPr>
          <a:p>
            <a:r>
              <a:rPr lang="en-US" altLang="zh-CN"/>
              <a:t>F</a:t>
            </a:r>
            <a:endParaRPr lang="en-US" altLang="zh-CN"/>
          </a:p>
        </p:txBody>
      </p:sp>
      <p:cxnSp>
        <p:nvCxnSpPr>
          <p:cNvPr id="16" name="直接连接符 15"/>
          <p:cNvCxnSpPr/>
          <p:nvPr/>
        </p:nvCxnSpPr>
        <p:spPr>
          <a:xfrm>
            <a:off x="4400550" y="4091940"/>
            <a:ext cx="291465" cy="328295"/>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33315" y="3171825"/>
            <a:ext cx="1038225" cy="368300"/>
          </a:xfrm>
          <a:prstGeom prst="rect">
            <a:avLst/>
          </a:prstGeom>
          <a:noFill/>
        </p:spPr>
        <p:txBody>
          <a:bodyPr wrap="square" rtlCol="0">
            <a:spAutoFit/>
          </a:bodyPr>
          <a:p>
            <a:r>
              <a:rPr lang="en-US" altLang="zh-CN"/>
              <a:t>A</a:t>
            </a:r>
            <a:endParaRPr lang="en-US" altLang="zh-CN"/>
          </a:p>
        </p:txBody>
      </p:sp>
      <p:cxnSp>
        <p:nvCxnSpPr>
          <p:cNvPr id="18" name="直接连接符 17"/>
          <p:cNvCxnSpPr>
            <a:stCxn id="17" idx="1"/>
          </p:cNvCxnSpPr>
          <p:nvPr/>
        </p:nvCxnSpPr>
        <p:spPr>
          <a:xfrm flipH="1">
            <a:off x="4328160" y="3355975"/>
            <a:ext cx="605155" cy="41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10810" y="3357245"/>
            <a:ext cx="997585" cy="41592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176"/>
</p:tagLst>
</file>

<file path=ppt/tags/tag101.xml><?xml version="1.0" encoding="utf-8"?>
<p:tagLst xmlns:p="http://schemas.openxmlformats.org/presentationml/2006/main">
  <p:tag name="KSO_WM_BEAUTIFY_FLAG" val="#wm#"/>
  <p:tag name="KSO_WM_TEMPLATE_CATEGORY" val="custom"/>
  <p:tag name="KSO_WM_TEMPLATE_INDEX" val="20205176"/>
</p:tagLst>
</file>

<file path=ppt/tags/tag102.xml><?xml version="1.0" encoding="utf-8"?>
<p:tagLst xmlns:p="http://schemas.openxmlformats.org/presentationml/2006/main">
  <p:tag name="KSO_WM_BEAUTIFY_FLAG" val="#wm#"/>
  <p:tag name="KSO_WM_TEMPLATE_CATEGORY" val="custom"/>
  <p:tag name="KSO_WM_TEMPLATE_INDEX" val="20205176"/>
</p:tagLst>
</file>

<file path=ppt/tags/tag103.xml><?xml version="1.0" encoding="utf-8"?>
<p:tagLst xmlns:p="http://schemas.openxmlformats.org/presentationml/2006/main">
  <p:tag name="KSO_WM_BEAUTIFY_FLAG" val="#wm#"/>
  <p:tag name="KSO_WM_TEMPLATE_CATEGORY" val="custom"/>
  <p:tag name="KSO_WM_TEMPLATE_INDEX" val="20205176"/>
</p:tagLst>
</file>

<file path=ppt/tags/tag104.xml><?xml version="1.0" encoding="utf-8"?>
<p:tagLst xmlns:p="http://schemas.openxmlformats.org/presentationml/2006/main">
  <p:tag name="KSO_WM_BEAUTIFY_FLAG" val="#wm#"/>
  <p:tag name="KSO_WM_TEMPLATE_CATEGORY" val="custom"/>
  <p:tag name="KSO_WM_TEMPLATE_INDEX" val="20205176"/>
</p:tagLst>
</file>

<file path=ppt/tags/tag105.xml><?xml version="1.0" encoding="utf-8"?>
<p:tagLst xmlns:p="http://schemas.openxmlformats.org/presentationml/2006/main">
  <p:tag name="KSO_WM_BEAUTIFY_FLAG" val="#wm#"/>
  <p:tag name="KSO_WM_TEMPLATE_CATEGORY" val="custom"/>
  <p:tag name="KSO_WM_TEMPLATE_INDEX" val="20205176"/>
</p:tagLst>
</file>

<file path=ppt/tags/tag106.xml><?xml version="1.0" encoding="utf-8"?>
<p:tagLst xmlns:p="http://schemas.openxmlformats.org/presentationml/2006/main">
  <p:tag name="KSO_WM_BEAUTIFY_FLAG" val="#wm#"/>
  <p:tag name="KSO_WM_TEMPLATE_CATEGORY" val="custom"/>
  <p:tag name="KSO_WM_TEMPLATE_INDEX" val="20205176"/>
</p:tagLst>
</file>

<file path=ppt/tags/tag107.xml><?xml version="1.0" encoding="utf-8"?>
<p:tagLst xmlns:p="http://schemas.openxmlformats.org/presentationml/2006/main">
  <p:tag name="KSO_WM_BEAUTIFY_FLAG" val="#wm#"/>
  <p:tag name="KSO_WM_TEMPLATE_CATEGORY" val="custom"/>
  <p:tag name="KSO_WM_TEMPLATE_INDEX" val="20205176"/>
</p:tagLst>
</file>

<file path=ppt/tags/tag108.xml><?xml version="1.0" encoding="utf-8"?>
<p:tagLst xmlns:p="http://schemas.openxmlformats.org/presentationml/2006/main">
  <p:tag name="KSO_WM_BEAUTIFY_FLAG" val="#wm#"/>
  <p:tag name="KSO_WM_TEMPLATE_CATEGORY" val="custom"/>
  <p:tag name="KSO_WM_TEMPLATE_INDEX" val="20205176"/>
</p:tagLst>
</file>

<file path=ppt/tags/tag109.xml><?xml version="1.0" encoding="utf-8"?>
<p:tagLst xmlns:p="http://schemas.openxmlformats.org/presentationml/2006/main">
  <p:tag name="KSO_WM_BEAUTIFY_FLAG" val="#wm#"/>
  <p:tag name="KSO_WM_TEMPLATE_CATEGORY" val="custom"/>
  <p:tag name="KSO_WM_TEMPLATE_INDEX" val="2020517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176"/>
</p:tagLst>
</file>

<file path=ppt/tags/tag111.xml><?xml version="1.0" encoding="utf-8"?>
<p:tagLst xmlns:p="http://schemas.openxmlformats.org/presentationml/2006/main">
  <p:tag name="KSO_WM_BEAUTIFY_FLAG" val="#wm#"/>
  <p:tag name="KSO_WM_TEMPLATE_CATEGORY" val="custom"/>
  <p:tag name="KSO_WM_TEMPLATE_INDEX" val="20205176"/>
</p:tagLst>
</file>

<file path=ppt/tags/tag112.xml><?xml version="1.0" encoding="utf-8"?>
<p:tagLst xmlns:p="http://schemas.openxmlformats.org/presentationml/2006/main">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TABLE_ENDDRAG_ORIGIN_RECT" val="350*60"/>
  <p:tag name="TABLE_ENDDRAG_RECT" val="0*374*350*60"/>
  <p:tag name="KSO_WM_UNIT_TABLE_BEAUTIFY" val="smartTable{44ab3330-d8fb-42cb-bcf2-4512901b9083}"/>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BEAUTIFY_FLAG" val="#wm#"/>
  <p:tag name="KSO_WM_TEMPLATE_CATEGORY" val="custom"/>
  <p:tag name="KSO_WM_TEMPLATE_INDEX" val="20205176"/>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wm#"/>
  <p:tag name="KSO_WM_TEMPLATE_CATEGORY" val="custom"/>
  <p:tag name="KSO_WM_TEMPLATE_INDEX" val="20205176"/>
</p:tagLst>
</file>

<file path=ppt/tags/tag88.xml><?xml version="1.0" encoding="utf-8"?>
<p:tagLst xmlns:p="http://schemas.openxmlformats.org/presentationml/2006/main">
  <p:tag name="KSO_WM_BEAUTIFY_FLAG" val="#wm#"/>
  <p:tag name="KSO_WM_TEMPLATE_CATEGORY" val="custom"/>
  <p:tag name="KSO_WM_TEMPLATE_INDEX" val="20205176"/>
</p:tagLst>
</file>

<file path=ppt/tags/tag89.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BEAUTIFY_FLAG" val="#wm#"/>
  <p:tag name="KSO_WM_TEMPLATE_CATEGORY" val="custom"/>
  <p:tag name="KSO_WM_TEMPLATE_INDEX" val="20205176"/>
</p:tagLst>
</file>

<file path=ppt/tags/tag92.xml><?xml version="1.0" encoding="utf-8"?>
<p:tagLst xmlns:p="http://schemas.openxmlformats.org/presentationml/2006/main">
  <p:tag name="KSO_WM_BEAUTIFY_FLAG" val="#wm#"/>
  <p:tag name="KSO_WM_TEMPLATE_CATEGORY" val="custom"/>
  <p:tag name="KSO_WM_TEMPLATE_INDEX" val="20205176"/>
</p:tagLst>
</file>

<file path=ppt/tags/tag93.xml><?xml version="1.0" encoding="utf-8"?>
<p:tagLst xmlns:p="http://schemas.openxmlformats.org/presentationml/2006/main">
  <p:tag name="KSO_WM_BEAUTIFY_FLAG" val="#wm#"/>
  <p:tag name="KSO_WM_TEMPLATE_CATEGORY" val="custom"/>
  <p:tag name="KSO_WM_TEMPLATE_INDEX" val="20205176"/>
</p:tagLst>
</file>

<file path=ppt/tags/tag94.xml><?xml version="1.0" encoding="utf-8"?>
<p:tagLst xmlns:p="http://schemas.openxmlformats.org/presentationml/2006/main">
  <p:tag name="KSO_WM_BEAUTIFY_FLAG" val="#wm#"/>
  <p:tag name="KSO_WM_TEMPLATE_CATEGORY" val="custom"/>
  <p:tag name="KSO_WM_TEMPLATE_INDEX" val="20205176"/>
</p:tagLst>
</file>

<file path=ppt/tags/tag95.xml><?xml version="1.0" encoding="utf-8"?>
<p:tagLst xmlns:p="http://schemas.openxmlformats.org/presentationml/2006/main">
  <p:tag name="KSO_WM_BEAUTIFY_FLAG" val="#wm#"/>
  <p:tag name="KSO_WM_TEMPLATE_CATEGORY" val="custom"/>
  <p:tag name="KSO_WM_TEMPLATE_INDEX" val="20205176"/>
</p:tagLst>
</file>

<file path=ppt/tags/tag96.xml><?xml version="1.0" encoding="utf-8"?>
<p:tagLst xmlns:p="http://schemas.openxmlformats.org/presentationml/2006/main">
  <p:tag name="KSO_WM_BEAUTIFY_FLAG" val="#wm#"/>
  <p:tag name="KSO_WM_TEMPLATE_CATEGORY" val="custom"/>
  <p:tag name="KSO_WM_TEMPLATE_INDEX" val="20205176"/>
</p:tagLst>
</file>

<file path=ppt/tags/tag97.xml><?xml version="1.0" encoding="utf-8"?>
<p:tagLst xmlns:p="http://schemas.openxmlformats.org/presentationml/2006/main">
  <p:tag name="KSO_WM_BEAUTIFY_FLAG" val="#wm#"/>
  <p:tag name="KSO_WM_TEMPLATE_CATEGORY" val="custom"/>
  <p:tag name="KSO_WM_TEMPLATE_INDEX" val="20205176"/>
</p:tagLst>
</file>

<file path=ppt/tags/tag98.xml><?xml version="1.0" encoding="utf-8"?>
<p:tagLst xmlns:p="http://schemas.openxmlformats.org/presentationml/2006/main">
  <p:tag name="KSO_WM_BEAUTIFY_FLAG" val="#wm#"/>
  <p:tag name="KSO_WM_TEMPLATE_CATEGORY" val="custom"/>
  <p:tag name="KSO_WM_TEMPLATE_INDEX" val="20205176"/>
</p:tagLst>
</file>

<file path=ppt/tags/tag99.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Consolas"/>
        <a:ea typeface="等线"/>
        <a:cs typeface=""/>
      </a:majorFont>
      <a:minorFont>
        <a:latin typeface="Consolas"/>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Consolas"/>
        <a:font script="Hebr" typeface="Consola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onsola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Consolas"/>
        <a:font script="Hebr" typeface="Consola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onsola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3502</Words>
  <Application>WPS 演示</Application>
  <PresentationFormat>宽屏</PresentationFormat>
  <Paragraphs>701</Paragraphs>
  <Slides>47</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47</vt:i4>
      </vt:variant>
    </vt:vector>
  </HeadingPairs>
  <TitlesOfParts>
    <vt:vector size="58" baseType="lpstr">
      <vt:lpstr>Arial</vt:lpstr>
      <vt:lpstr>宋体</vt:lpstr>
      <vt:lpstr>Wingdings</vt:lpstr>
      <vt:lpstr>Consolas</vt:lpstr>
      <vt:lpstr>等线</vt:lpstr>
      <vt:lpstr>Wingdings</vt:lpstr>
      <vt:lpstr>微软雅黑</vt:lpstr>
      <vt:lpstr>Arial Unicode MS</vt:lpstr>
      <vt:lpstr>Calibri</vt:lpstr>
      <vt:lpstr>Cambria Math</vt:lpstr>
      <vt:lpstr>Office 主题​​</vt:lpstr>
      <vt:lpstr>树据结构重难点讲解</vt:lpstr>
      <vt:lpstr>PowerPoint 演示文稿</vt:lpstr>
      <vt:lpstr>PowerPoint 演示文稿</vt:lpstr>
      <vt:lpstr>PowerPoint 演示文稿</vt:lpstr>
      <vt:lpstr>常考：已知先序序列和中序序列，求二叉树</vt:lpstr>
      <vt:lpstr>演示</vt:lpstr>
      <vt:lpstr>演示</vt:lpstr>
      <vt:lpstr>演示</vt:lpstr>
      <vt:lpstr>演示</vt:lpstr>
      <vt:lpstr>演示</vt:lpstr>
      <vt:lpstr>演示</vt:lpstr>
      <vt:lpstr>演示</vt:lpstr>
      <vt:lpstr>算法实现</vt:lpstr>
      <vt:lpstr>PowerPoint 演示文稿</vt:lpstr>
      <vt:lpstr>给一个左右链存储的二叉树，求某个点的双亲</vt:lpstr>
      <vt:lpstr>给一个左右链存储的二叉树，求某个点的双亲</vt:lpstr>
      <vt:lpstr>PowerPoint 演示文稿</vt:lpstr>
      <vt:lpstr>给一个左右链二叉树，判定它是否是完全二叉树</vt:lpstr>
      <vt:lpstr>PowerPoint 演示文稿</vt:lpstr>
      <vt:lpstr>PowerPoint 演示文稿</vt:lpstr>
      <vt:lpstr>三种线索二叉树（重要！）</vt:lpstr>
      <vt:lpstr>二叉树的线索化（构建线索二叉树）</vt:lpstr>
      <vt:lpstr>线索二叉树的操作：查某个点的前驱/后继</vt:lpstr>
      <vt:lpstr>在中序线索二叉树中，求某个点的后序前驱</vt:lpstr>
      <vt:lpstr>二叉树的非递归先/中序遍历</vt:lpstr>
      <vt:lpstr>演示（先序和中序同时进行）</vt:lpstr>
      <vt:lpstr>演示（先序和中序同时进行）</vt:lpstr>
      <vt:lpstr>演示（先序和中序同时进行）</vt:lpstr>
      <vt:lpstr>演示（先序和中序同时进行）</vt:lpstr>
      <vt:lpstr>演示（先序和中序同时进行）</vt:lpstr>
      <vt:lpstr>演示（先序和中序同时进行）</vt:lpstr>
      <vt:lpstr>演示（先序和中序同时进行）</vt:lpstr>
      <vt:lpstr>演示（先序和中序同时进行）</vt:lpstr>
      <vt:lpstr>演示（先序和中序同时进行）</vt:lpstr>
      <vt:lpstr>演示（先序和中序同时进行）</vt:lpstr>
      <vt:lpstr>演示（先序和中序同时进行）</vt:lpstr>
      <vt:lpstr>二叉树的后序非递归遍历</vt:lpstr>
      <vt:lpstr>演示</vt:lpstr>
      <vt:lpstr>演示</vt:lpstr>
      <vt:lpstr>演示</vt:lpstr>
      <vt:lpstr>演示</vt:lpstr>
      <vt:lpstr>演示</vt:lpstr>
      <vt:lpstr>演示</vt:lpstr>
      <vt:lpstr>演示</vt:lpstr>
      <vt:lpstr>演示</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ywy_c_asm</cp:lastModifiedBy>
  <cp:revision>184</cp:revision>
  <dcterms:created xsi:type="dcterms:W3CDTF">2019-06-19T02:08:00Z</dcterms:created>
  <dcterms:modified xsi:type="dcterms:W3CDTF">2021-10-29T14:58:22Z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009B008FAF6A42269ABA6A7E85C2A70D</vt:lpwstr>
  </property>
</Properties>
</file>